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422" r:id="rId3"/>
    <p:sldId id="423" r:id="rId4"/>
    <p:sldId id="424" r:id="rId5"/>
    <p:sldId id="425" r:id="rId6"/>
    <p:sldId id="426" r:id="rId7"/>
    <p:sldId id="427" r:id="rId8"/>
    <p:sldId id="428" r:id="rId9"/>
    <p:sldId id="429" r:id="rId10"/>
    <p:sldId id="430" r:id="rId11"/>
    <p:sldId id="431" r:id="rId12"/>
    <p:sldId id="432" r:id="rId13"/>
    <p:sldId id="433" r:id="rId14"/>
    <p:sldId id="434" r:id="rId15"/>
    <p:sldId id="397" r:id="rId16"/>
    <p:sldId id="350" r:id="rId17"/>
    <p:sldId id="391" r:id="rId18"/>
    <p:sldId id="399" r:id="rId19"/>
    <p:sldId id="398" r:id="rId20"/>
    <p:sldId id="401" r:id="rId21"/>
    <p:sldId id="449" r:id="rId22"/>
    <p:sldId id="450" r:id="rId23"/>
    <p:sldId id="403" r:id="rId24"/>
    <p:sldId id="402" r:id="rId25"/>
    <p:sldId id="405" r:id="rId26"/>
    <p:sldId id="404" r:id="rId27"/>
    <p:sldId id="407" r:id="rId28"/>
    <p:sldId id="445" r:id="rId29"/>
    <p:sldId id="446" r:id="rId30"/>
    <p:sldId id="447" r:id="rId31"/>
    <p:sldId id="437" r:id="rId32"/>
    <p:sldId id="448" r:id="rId33"/>
    <p:sldId id="451" r:id="rId34"/>
    <p:sldId id="416" r:id="rId35"/>
    <p:sldId id="435" r:id="rId36"/>
    <p:sldId id="436" r:id="rId37"/>
    <p:sldId id="418" r:id="rId38"/>
    <p:sldId id="443" r:id="rId39"/>
    <p:sldId id="420" r:id="rId40"/>
    <p:sldId id="412" r:id="rId41"/>
    <p:sldId id="444" r:id="rId42"/>
    <p:sldId id="421" r:id="rId43"/>
    <p:sldId id="414"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A9A01"/>
    <a:srgbClr val="C81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470206-1F9D-E841-9D42-5E96616B2431}" v="4" dt="2026-08-06T07:16:11.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23"/>
    <p:restoredTop sz="96283" autoAdjust="0"/>
  </p:normalViewPr>
  <p:slideViewPr>
    <p:cSldViewPr>
      <p:cViewPr varScale="1">
        <p:scale>
          <a:sx n="111" d="100"/>
          <a:sy n="111" d="100"/>
        </p:scale>
        <p:origin x="1962" y="96"/>
      </p:cViewPr>
      <p:guideLst>
        <p:guide orient="horz" pos="2160"/>
        <p:guide pos="2880"/>
      </p:guideLst>
    </p:cSldViewPr>
  </p:slideViewPr>
  <p:notesTextViewPr>
    <p:cViewPr>
      <p:scale>
        <a:sx n="100" d="100"/>
        <a:sy n="100" d="100"/>
      </p:scale>
      <p:origin x="0" y="0"/>
    </p:cViewPr>
  </p:notesTextViewPr>
  <p:sorterViewPr>
    <p:cViewPr>
      <p:scale>
        <a:sx n="140" d="100"/>
        <a:sy n="140" d="100"/>
      </p:scale>
      <p:origin x="0" y="-116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096E4B-1C4D-4215-853F-085A8873CF29}" type="datetimeFigureOut">
              <a:rPr lang="en-ZA" smtClean="0"/>
              <a:t>2026/08/17</a:t>
            </a:fld>
            <a:endParaRPr lang="en-Z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20243B-23E0-40CE-9B54-F80CA43539C0}" type="slidenum">
              <a:rPr lang="en-ZA" smtClean="0"/>
              <a:t>‹#›</a:t>
            </a:fld>
            <a:endParaRPr lang="en-ZA"/>
          </a:p>
        </p:txBody>
      </p:sp>
    </p:spTree>
    <p:extLst>
      <p:ext uri="{BB962C8B-B14F-4D97-AF65-F5344CB8AC3E}">
        <p14:creationId xmlns:p14="http://schemas.microsoft.com/office/powerpoint/2010/main" val="3508826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7B36B-0B19-4D10-9DC9-6875CF95243A}" type="slidenum">
              <a:rPr lang="en-ZA" smtClean="0"/>
              <a:t>10</a:t>
            </a:fld>
            <a:endParaRPr lang="en-ZA"/>
          </a:p>
        </p:txBody>
      </p:sp>
    </p:spTree>
    <p:extLst>
      <p:ext uri="{BB962C8B-B14F-4D97-AF65-F5344CB8AC3E}">
        <p14:creationId xmlns:p14="http://schemas.microsoft.com/office/powerpoint/2010/main" val="551121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11</a:t>
            </a:fld>
            <a:endParaRPr lang="en-ZA"/>
          </a:p>
        </p:txBody>
      </p:sp>
    </p:spTree>
    <p:extLst>
      <p:ext uri="{BB962C8B-B14F-4D97-AF65-F5344CB8AC3E}">
        <p14:creationId xmlns:p14="http://schemas.microsoft.com/office/powerpoint/2010/main" val="1055304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 </a:t>
            </a:r>
            <a:r>
              <a:rPr lang="en-ZA" sz="1200" b="1" kern="1200" dirty="0">
                <a:solidFill>
                  <a:schemeClr val="tx1"/>
                </a:solidFill>
                <a:effectLst/>
                <a:latin typeface="+mn-lt"/>
                <a:ea typeface="+mn-ea"/>
                <a:cs typeface="+mn-cs"/>
              </a:rPr>
              <a:t>Read the division definitions carefully</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Ensure that you understand the purpose and requirements of the division before selecting a category.</a:t>
            </a:r>
          </a:p>
          <a:p>
            <a:r>
              <a:rPr lang="en-ZA" sz="1200" kern="1200" dirty="0">
                <a:solidFill>
                  <a:schemeClr val="tx1"/>
                </a:solidFill>
                <a:effectLst/>
                <a:latin typeface="+mn-lt"/>
                <a:ea typeface="+mn-ea"/>
                <a:cs typeface="+mn-cs"/>
              </a:rPr>
              <a:t>🎯 </a:t>
            </a:r>
            <a:r>
              <a:rPr lang="en-ZA" sz="1200" b="1" kern="1200" dirty="0">
                <a:solidFill>
                  <a:schemeClr val="tx1"/>
                </a:solidFill>
                <a:effectLst/>
                <a:latin typeface="+mn-lt"/>
                <a:ea typeface="+mn-ea"/>
                <a:cs typeface="+mn-cs"/>
              </a:rPr>
              <a:t>Choose the most appropriate category</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Align your entry with the category that best reflects the primary objective, audience and outcomes of the project.</a:t>
            </a:r>
          </a:p>
          <a:p>
            <a:r>
              <a:rPr lang="en-ZA" sz="1200" kern="1200" dirty="0">
                <a:solidFill>
                  <a:schemeClr val="tx1"/>
                </a:solidFill>
                <a:effectLst/>
                <a:latin typeface="+mn-lt"/>
                <a:ea typeface="+mn-ea"/>
                <a:cs typeface="+mn-cs"/>
              </a:rPr>
              <a:t>💬 </a:t>
            </a:r>
            <a:r>
              <a:rPr lang="en-ZA" sz="1200" b="1" kern="1200" dirty="0">
                <a:solidFill>
                  <a:schemeClr val="tx1"/>
                </a:solidFill>
                <a:effectLst/>
                <a:latin typeface="+mn-lt"/>
                <a:ea typeface="+mn-ea"/>
                <a:cs typeface="+mn-cs"/>
              </a:rPr>
              <a:t>Remember: individual elements may be entered separately</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Components of a campaign—such as publications, videos, events, digital assets or research—may also qualify for entry in other divisions where appropriate.</a:t>
            </a:r>
          </a:p>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13</a:t>
            </a:fld>
            <a:endParaRPr lang="en-ZA"/>
          </a:p>
        </p:txBody>
      </p:sp>
    </p:spTree>
    <p:extLst>
      <p:ext uri="{BB962C8B-B14F-4D97-AF65-F5344CB8AC3E}">
        <p14:creationId xmlns:p14="http://schemas.microsoft.com/office/powerpoint/2010/main" val="406999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14</a:t>
            </a:fld>
            <a:endParaRPr lang="en-ZA"/>
          </a:p>
        </p:txBody>
      </p:sp>
    </p:spTree>
    <p:extLst>
      <p:ext uri="{BB962C8B-B14F-4D97-AF65-F5344CB8AC3E}">
        <p14:creationId xmlns:p14="http://schemas.microsoft.com/office/powerpoint/2010/main" val="4168360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16</a:t>
            </a:fld>
            <a:endParaRPr lang="en-ZA"/>
          </a:p>
        </p:txBody>
      </p:sp>
    </p:spTree>
    <p:extLst>
      <p:ext uri="{BB962C8B-B14F-4D97-AF65-F5344CB8AC3E}">
        <p14:creationId xmlns:p14="http://schemas.microsoft.com/office/powerpoint/2010/main" val="3849022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19</a:t>
            </a:fld>
            <a:endParaRPr lang="en-ZA"/>
          </a:p>
        </p:txBody>
      </p:sp>
    </p:spTree>
    <p:extLst>
      <p:ext uri="{BB962C8B-B14F-4D97-AF65-F5344CB8AC3E}">
        <p14:creationId xmlns:p14="http://schemas.microsoft.com/office/powerpoint/2010/main" val="2070163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21</a:t>
            </a:fld>
            <a:endParaRPr lang="en-ZA"/>
          </a:p>
        </p:txBody>
      </p:sp>
    </p:spTree>
    <p:extLst>
      <p:ext uri="{BB962C8B-B14F-4D97-AF65-F5344CB8AC3E}">
        <p14:creationId xmlns:p14="http://schemas.microsoft.com/office/powerpoint/2010/main" val="2630145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22</a:t>
            </a:fld>
            <a:endParaRPr lang="en-ZA"/>
          </a:p>
        </p:txBody>
      </p:sp>
    </p:spTree>
    <p:extLst>
      <p:ext uri="{BB962C8B-B14F-4D97-AF65-F5344CB8AC3E}">
        <p14:creationId xmlns:p14="http://schemas.microsoft.com/office/powerpoint/2010/main" val="3488037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28</a:t>
            </a:fld>
            <a:endParaRPr lang="en-ZA"/>
          </a:p>
        </p:txBody>
      </p:sp>
    </p:spTree>
    <p:extLst>
      <p:ext uri="{BB962C8B-B14F-4D97-AF65-F5344CB8AC3E}">
        <p14:creationId xmlns:p14="http://schemas.microsoft.com/office/powerpoint/2010/main" val="3143861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29</a:t>
            </a:fld>
            <a:endParaRPr lang="en-ZA"/>
          </a:p>
        </p:txBody>
      </p:sp>
    </p:spTree>
    <p:extLst>
      <p:ext uri="{BB962C8B-B14F-4D97-AF65-F5344CB8AC3E}">
        <p14:creationId xmlns:p14="http://schemas.microsoft.com/office/powerpoint/2010/main" val="3053096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30</a:t>
            </a:fld>
            <a:endParaRPr lang="en-ZA"/>
          </a:p>
        </p:txBody>
      </p:sp>
    </p:spTree>
    <p:extLst>
      <p:ext uri="{BB962C8B-B14F-4D97-AF65-F5344CB8AC3E}">
        <p14:creationId xmlns:p14="http://schemas.microsoft.com/office/powerpoint/2010/main" val="2408903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1" kern="1200" dirty="0">
                <a:solidFill>
                  <a:schemeClr val="tx1"/>
                </a:solidFill>
                <a:effectLst/>
                <a:latin typeface="+mn-lt"/>
                <a:ea typeface="+mn-ea"/>
                <a:cs typeface="+mn-cs"/>
              </a:rPr>
              <a:t>The Golden Rule</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Every objective should allow evaluators to answer one question:</a:t>
            </a:r>
          </a:p>
          <a:p>
            <a:r>
              <a:rPr lang="en-ZA" sz="1200" kern="1200" dirty="0">
                <a:solidFill>
                  <a:schemeClr val="tx1"/>
                </a:solidFill>
                <a:effectLst/>
                <a:latin typeface="+mn-lt"/>
                <a:ea typeface="+mn-ea"/>
                <a:cs typeface="+mn-cs"/>
              </a:rPr>
              <a:t>"How will we know whether success was achieved?"</a:t>
            </a:r>
          </a:p>
          <a:p>
            <a:r>
              <a:rPr lang="en-ZA" sz="1200" kern="1200" dirty="0">
                <a:solidFill>
                  <a:schemeClr val="tx1"/>
                </a:solidFill>
                <a:effectLst/>
                <a:latin typeface="+mn-lt"/>
                <a:ea typeface="+mn-ea"/>
                <a:cs typeface="+mn-cs"/>
              </a:rPr>
              <a:t>If success cannot be measured, the objective is not SMART.</a:t>
            </a:r>
          </a:p>
          <a:p>
            <a:r>
              <a:rPr lang="en-ZA" sz="1200" kern="1200" dirty="0">
                <a:solidFill>
                  <a:schemeClr val="tx1"/>
                </a:solidFill>
                <a:effectLst/>
                <a:latin typeface="+mn-lt"/>
                <a:ea typeface="+mn-ea"/>
                <a:cs typeface="+mn-cs"/>
              </a:rPr>
              <a:t>If the objective describes an activity, it is not an objective.</a:t>
            </a:r>
          </a:p>
          <a:p>
            <a:r>
              <a:rPr lang="en-ZA" sz="1200" kern="1200" dirty="0">
                <a:solidFill>
                  <a:schemeClr val="tx1"/>
                </a:solidFill>
                <a:effectLst/>
                <a:latin typeface="+mn-lt"/>
                <a:ea typeface="+mn-ea"/>
                <a:cs typeface="+mn-cs"/>
              </a:rPr>
              <a:t>If the objective cannot be linked to the need identified earlier, it is unlikely to score well.</a:t>
            </a:r>
          </a:p>
          <a:p>
            <a:r>
              <a:rPr lang="en-ZA" sz="1200" kern="1200" dirty="0">
                <a:solidFill>
                  <a:schemeClr val="tx1"/>
                </a:solidFill>
                <a:effectLst/>
                <a:latin typeface="+mn-lt"/>
                <a:ea typeface="+mn-ea"/>
                <a:cs typeface="+mn-cs"/>
              </a:rPr>
              <a:t>The strongest entries demonstrate a clear connection between the need, the goal, the objectives, and the final results.</a:t>
            </a:r>
          </a:p>
          <a:p>
            <a:r>
              <a:rPr lang="en-ZA" sz="1200" kern="1200" dirty="0">
                <a:solidFill>
                  <a:schemeClr val="tx1"/>
                </a:solidFill>
                <a:effectLst/>
                <a:latin typeface="+mn-lt"/>
                <a:ea typeface="+mn-ea"/>
                <a:cs typeface="+mn-cs"/>
              </a:rPr>
              <a:t>One thing I would add in the workshop, because it is often a revelation to entrants:</a:t>
            </a:r>
          </a:p>
          <a:p>
            <a:r>
              <a:rPr lang="en-ZA" sz="1200" b="1" kern="1200" dirty="0">
                <a:solidFill>
                  <a:schemeClr val="tx1"/>
                </a:solidFill>
                <a:effectLst/>
                <a:latin typeface="+mn-lt"/>
                <a:ea typeface="+mn-ea"/>
                <a:cs typeface="+mn-cs"/>
              </a:rPr>
              <a:t>Objectives are not activities.</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"Launch a website", "Hold an event", "Produce a video", "Distribute a newsletter" and "Run a social media campaign" are activities or tactics.</a:t>
            </a:r>
          </a:p>
          <a:p>
            <a:r>
              <a:rPr lang="en-ZA" sz="1200" kern="1200" dirty="0">
                <a:solidFill>
                  <a:schemeClr val="tx1"/>
                </a:solidFill>
                <a:effectLst/>
                <a:latin typeface="+mn-lt"/>
                <a:ea typeface="+mn-ea"/>
                <a:cs typeface="+mn-cs"/>
              </a:rPr>
              <a:t>Objectives describe the change those activities are intended to create.</a:t>
            </a:r>
          </a:p>
          <a:p>
            <a:r>
              <a:rPr lang="en-ZA" sz="1200" kern="1200" dirty="0">
                <a:solidFill>
                  <a:schemeClr val="tx1"/>
                </a:solidFill>
                <a:effectLst/>
                <a:latin typeface="+mn-lt"/>
                <a:ea typeface="+mn-ea"/>
                <a:cs typeface="+mn-cs"/>
              </a:rPr>
              <a:t>When evaluators see that distinction, the quality of scoring becomes much more consistent, and when entrants understand it, their scores usually increase dramatically.</a:t>
            </a:r>
          </a:p>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32</a:t>
            </a:fld>
            <a:endParaRPr lang="en-ZA"/>
          </a:p>
        </p:txBody>
      </p:sp>
    </p:spTree>
    <p:extLst>
      <p:ext uri="{BB962C8B-B14F-4D97-AF65-F5344CB8AC3E}">
        <p14:creationId xmlns:p14="http://schemas.microsoft.com/office/powerpoint/2010/main" val="3852679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tx1"/>
                </a:solidFill>
                <a:effectLst/>
                <a:latin typeface="+mn-lt"/>
                <a:ea typeface="+mn-ea"/>
                <a:cs typeface="+mn-cs"/>
              </a:rPr>
              <a:t>The Work Sample is your evidence. It is where you prove that the campaign described in your Work Plan came to life.</a:t>
            </a:r>
          </a:p>
          <a:p>
            <a:r>
              <a:rPr lang="en-ZA" sz="1200" b="1" kern="1200" dirty="0">
                <a:solidFill>
                  <a:schemeClr val="tx1"/>
                </a:solidFill>
                <a:effectLst/>
                <a:latin typeface="+mn-lt"/>
                <a:ea typeface="+mn-ea"/>
                <a:cs typeface="+mn-cs"/>
              </a:rPr>
              <a:t>The evaluator should never have to search for evidence.</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In other words, the work sample should </a:t>
            </a:r>
            <a:r>
              <a:rPr lang="en-ZA" sz="1200" b="1" kern="1200" dirty="0">
                <a:solidFill>
                  <a:schemeClr val="tx1"/>
                </a:solidFill>
                <a:effectLst/>
                <a:latin typeface="+mn-lt"/>
                <a:ea typeface="+mn-ea"/>
                <a:cs typeface="+mn-cs"/>
              </a:rPr>
              <a:t>validate</a:t>
            </a:r>
            <a:r>
              <a:rPr lang="en-ZA" sz="1200" kern="1200" dirty="0">
                <a:solidFill>
                  <a:schemeClr val="tx1"/>
                </a:solidFill>
                <a:effectLst/>
                <a:latin typeface="+mn-lt"/>
                <a:ea typeface="+mn-ea"/>
                <a:cs typeface="+mn-cs"/>
              </a:rPr>
              <a:t> every important claim made in the Work Plan.</a:t>
            </a:r>
          </a:p>
          <a:p>
            <a:r>
              <a:rPr lang="en-ZA" sz="1200" kern="1200" dirty="0">
                <a:solidFill>
                  <a:schemeClr val="tx1"/>
                </a:solidFill>
                <a:effectLst/>
                <a:latin typeface="+mn-lt"/>
                <a:ea typeface="+mn-ea"/>
                <a:cs typeface="+mn-cs"/>
              </a:rPr>
              <a:t>I would even give them this simple formula:</a:t>
            </a:r>
          </a:p>
          <a:p>
            <a:r>
              <a:rPr lang="en-ZA" sz="1200" b="1" kern="1200" dirty="0">
                <a:solidFill>
                  <a:schemeClr val="tx1"/>
                </a:solidFill>
                <a:effectLst/>
                <a:latin typeface="+mn-lt"/>
                <a:ea typeface="+mn-ea"/>
                <a:cs typeface="+mn-cs"/>
              </a:rPr>
              <a:t>The Work Plan makes the promise.</a:t>
            </a:r>
            <a:br>
              <a:rPr lang="en-ZA" sz="1200" kern="1200" dirty="0">
                <a:solidFill>
                  <a:schemeClr val="tx1"/>
                </a:solidFill>
                <a:effectLst/>
                <a:latin typeface="+mn-lt"/>
                <a:ea typeface="+mn-ea"/>
                <a:cs typeface="+mn-cs"/>
              </a:rPr>
            </a:br>
            <a:r>
              <a:rPr lang="en-ZA" sz="1200" b="1" kern="1200" dirty="0">
                <a:solidFill>
                  <a:schemeClr val="tx1"/>
                </a:solidFill>
                <a:effectLst/>
                <a:latin typeface="+mn-lt"/>
                <a:ea typeface="+mn-ea"/>
                <a:cs typeface="+mn-cs"/>
              </a:rPr>
              <a:t>The Work Sample proves the promise.</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That single sentence captures the relationship between the two documents and, I think, would become one of the key takeaways from your workshop. It also mirrors how experienced evaluators—including yourself—naturally assess entries: first they understand the plan, then they look for evidence that it was executed consistently and effectively.</a:t>
            </a:r>
          </a:p>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35</a:t>
            </a:fld>
            <a:endParaRPr lang="en-ZA"/>
          </a:p>
        </p:txBody>
      </p:sp>
    </p:spTree>
    <p:extLst>
      <p:ext uri="{BB962C8B-B14F-4D97-AF65-F5344CB8AC3E}">
        <p14:creationId xmlns:p14="http://schemas.microsoft.com/office/powerpoint/2010/main" val="1182177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Evaluators are not evaluating the </a:t>
            </a:r>
            <a:r>
              <a:rPr lang="en-ZA" sz="1200" b="1" kern="1200" dirty="0">
                <a:solidFill>
                  <a:schemeClr val="tx1"/>
                </a:solidFill>
                <a:effectLst/>
                <a:latin typeface="+mn-lt"/>
                <a:ea typeface="+mn-ea"/>
                <a:cs typeface="+mn-cs"/>
              </a:rPr>
              <a:t>design</a:t>
            </a:r>
            <a:r>
              <a:rPr lang="en-ZA" sz="1200" kern="1200" dirty="0">
                <a:solidFill>
                  <a:schemeClr val="tx1"/>
                </a:solidFill>
                <a:effectLst/>
                <a:latin typeface="+mn-lt"/>
                <a:ea typeface="+mn-ea"/>
                <a:cs typeface="+mn-cs"/>
              </a:rPr>
              <a:t>. They are evaluating the </a:t>
            </a:r>
            <a:r>
              <a:rPr lang="en-ZA" sz="1200" b="1" kern="1200" dirty="0">
                <a:solidFill>
                  <a:schemeClr val="tx1"/>
                </a:solidFill>
                <a:effectLst/>
                <a:latin typeface="+mn-lt"/>
                <a:ea typeface="+mn-ea"/>
                <a:cs typeface="+mn-cs"/>
              </a:rPr>
              <a:t>appropriateness</a:t>
            </a:r>
            <a:r>
              <a:rPr lang="en-ZA" sz="1200" kern="1200" dirty="0">
                <a:solidFill>
                  <a:schemeClr val="tx1"/>
                </a:solidFill>
                <a:effectLst/>
                <a:latin typeface="+mn-lt"/>
                <a:ea typeface="+mn-ea"/>
                <a:cs typeface="+mn-cs"/>
              </a:rPr>
              <a:t> of the design.</a:t>
            </a:r>
          </a:p>
          <a:p>
            <a:r>
              <a:rPr lang="en-ZA" sz="1200" kern="1200" dirty="0">
                <a:solidFill>
                  <a:schemeClr val="tx1"/>
                </a:solidFill>
                <a:effectLst/>
                <a:latin typeface="+mn-lt"/>
                <a:ea typeface="+mn-ea"/>
                <a:cs typeface="+mn-cs"/>
              </a:rPr>
              <a:t>That's a subtle but very important distinction.</a:t>
            </a:r>
          </a:p>
          <a:p>
            <a:r>
              <a:rPr lang="en-ZA" sz="1200" kern="1200" dirty="0">
                <a:solidFill>
                  <a:schemeClr val="tx1"/>
                </a:solidFill>
                <a:effectLst/>
                <a:latin typeface="+mn-lt"/>
                <a:ea typeface="+mn-ea"/>
                <a:cs typeface="+mn-cs"/>
              </a:rPr>
              <a:t>They're asking:</a:t>
            </a:r>
          </a:p>
          <a:p>
            <a:r>
              <a:rPr lang="en-ZA" sz="1200" b="1" kern="1200" dirty="0">
                <a:solidFill>
                  <a:schemeClr val="tx1"/>
                </a:solidFill>
                <a:effectLst/>
                <a:latin typeface="+mn-lt"/>
                <a:ea typeface="+mn-ea"/>
                <a:cs typeface="+mn-cs"/>
              </a:rPr>
              <a:t>"Is this the right design, language and approach for this audience and these objectives?”</a:t>
            </a:r>
          </a:p>
          <a:p>
            <a:r>
              <a:rPr lang="en-ZA" sz="1200" kern="1200" dirty="0">
                <a:solidFill>
                  <a:schemeClr val="tx1"/>
                </a:solidFill>
                <a:effectLst/>
                <a:latin typeface="+mn-lt"/>
                <a:ea typeface="+mn-ea"/>
                <a:cs typeface="+mn-cs"/>
              </a:rPr>
              <a:t>This section assesses whether the campaign was designed for the audience it was intended to reach.</a:t>
            </a:r>
          </a:p>
          <a:p>
            <a:r>
              <a:rPr lang="en-ZA" sz="1200" kern="1200" dirty="0">
                <a:solidFill>
                  <a:schemeClr val="tx1"/>
                </a:solidFill>
                <a:effectLst/>
                <a:latin typeface="+mn-lt"/>
                <a:ea typeface="+mn-ea"/>
                <a:cs typeface="+mn-cs"/>
              </a:rPr>
              <a:t>Outstanding creative work is not enough.</a:t>
            </a:r>
          </a:p>
          <a:p>
            <a:r>
              <a:rPr lang="en-ZA" sz="1200" kern="1200" dirty="0">
                <a:solidFill>
                  <a:schemeClr val="tx1"/>
                </a:solidFill>
                <a:effectLst/>
                <a:latin typeface="+mn-lt"/>
                <a:ea typeface="+mn-ea"/>
                <a:cs typeface="+mn-cs"/>
              </a:rPr>
              <a:t>The design, language, messages and overall approach must all support the objectives and resonate with the target audience.</a:t>
            </a:r>
          </a:p>
          <a:p>
            <a:r>
              <a:rPr lang="en-ZA" sz="1200" kern="1200" dirty="0">
                <a:solidFill>
                  <a:schemeClr val="tx1"/>
                </a:solidFill>
                <a:effectLst/>
                <a:latin typeface="+mn-lt"/>
                <a:ea typeface="+mn-ea"/>
                <a:cs typeface="+mn-cs"/>
              </a:rPr>
              <a:t>The question evaluators ask is:</a:t>
            </a:r>
          </a:p>
          <a:p>
            <a:r>
              <a:rPr lang="en-ZA" sz="1200" b="1" kern="1200" dirty="0">
                <a:solidFill>
                  <a:schemeClr val="tx1"/>
                </a:solidFill>
                <a:effectLst/>
                <a:latin typeface="+mn-lt"/>
                <a:ea typeface="+mn-ea"/>
                <a:cs typeface="+mn-cs"/>
              </a:rPr>
              <a:t>"Would this campaign effectively engage this audience and help achieve the stated objectives?”</a:t>
            </a:r>
          </a:p>
          <a:p>
            <a:r>
              <a:rPr lang="en-ZA" sz="1200" b="1" kern="1200" dirty="0">
                <a:solidFill>
                  <a:schemeClr val="tx1"/>
                </a:solidFill>
                <a:effectLst/>
                <a:latin typeface="+mn-lt"/>
                <a:ea typeface="+mn-ea"/>
                <a:cs typeface="+mn-cs"/>
              </a:rPr>
              <a:t>Criterion 1: Appropriate Visual Design</a:t>
            </a:r>
          </a:p>
          <a:p>
            <a:r>
              <a:rPr lang="en-ZA" sz="1200" kern="1200" dirty="0">
                <a:solidFill>
                  <a:schemeClr val="tx1"/>
                </a:solidFill>
                <a:effectLst/>
                <a:latin typeface="+mn-lt"/>
                <a:ea typeface="+mn-ea"/>
                <a:cs typeface="+mn-cs"/>
              </a:rPr>
              <a:t>Visual design should support communication—not compete with it.</a:t>
            </a:r>
          </a:p>
          <a:p>
            <a:r>
              <a:rPr lang="en-ZA" sz="1200" kern="1200" dirty="0">
                <a:solidFill>
                  <a:schemeClr val="tx1"/>
                </a:solidFill>
                <a:effectLst/>
                <a:latin typeface="+mn-lt"/>
                <a:ea typeface="+mn-ea"/>
                <a:cs typeface="+mn-cs"/>
              </a:rPr>
              <a:t>Evaluators consider whether:</a:t>
            </a:r>
          </a:p>
          <a:p>
            <a:pPr lvl="0"/>
            <a:r>
              <a:rPr lang="en-ZA" sz="1200" kern="1200" dirty="0">
                <a:solidFill>
                  <a:schemeClr val="tx1"/>
                </a:solidFill>
                <a:effectLst/>
                <a:latin typeface="+mn-lt"/>
                <a:ea typeface="+mn-ea"/>
                <a:cs typeface="+mn-cs"/>
              </a:rPr>
              <a:t>The design reflects the organisation's brand.</a:t>
            </a:r>
          </a:p>
          <a:p>
            <a:pPr lvl="0"/>
            <a:r>
              <a:rPr lang="en-ZA" sz="1200" kern="1200" dirty="0">
                <a:solidFill>
                  <a:schemeClr val="tx1"/>
                </a:solidFill>
                <a:effectLst/>
                <a:latin typeface="+mn-lt"/>
                <a:ea typeface="+mn-ea"/>
                <a:cs typeface="+mn-cs"/>
              </a:rPr>
              <a:t>Images, colours and typography are appropriate for the audience.</a:t>
            </a:r>
          </a:p>
          <a:p>
            <a:pPr lvl="0"/>
            <a:r>
              <a:rPr lang="en-ZA" sz="1200" kern="1200" dirty="0">
                <a:solidFill>
                  <a:schemeClr val="tx1"/>
                </a:solidFill>
                <a:effectLst/>
                <a:latin typeface="+mn-lt"/>
                <a:ea typeface="+mn-ea"/>
                <a:cs typeface="+mn-cs"/>
              </a:rPr>
              <a:t>The layout is engaging and easy to navigate.</a:t>
            </a:r>
          </a:p>
          <a:p>
            <a:pPr lvl="0"/>
            <a:r>
              <a:rPr lang="en-ZA" sz="1200" kern="1200" dirty="0">
                <a:solidFill>
                  <a:schemeClr val="tx1"/>
                </a:solidFill>
                <a:effectLst/>
                <a:latin typeface="+mn-lt"/>
                <a:ea typeface="+mn-ea"/>
                <a:cs typeface="+mn-cs"/>
              </a:rPr>
              <a:t>The design reinforces the campaign objectives.</a:t>
            </a:r>
          </a:p>
          <a:p>
            <a:pPr lvl="0"/>
            <a:r>
              <a:rPr lang="en-ZA" sz="1200" kern="1200" dirty="0">
                <a:solidFill>
                  <a:schemeClr val="tx1"/>
                </a:solidFill>
                <a:effectLst/>
                <a:latin typeface="+mn-lt"/>
                <a:ea typeface="+mn-ea"/>
                <a:cs typeface="+mn-cs"/>
              </a:rPr>
              <a:t>Visual elements attract attention without distracting from the message.</a:t>
            </a:r>
          </a:p>
          <a:p>
            <a:r>
              <a:rPr lang="en-ZA" sz="1200" kern="1200" dirty="0">
                <a:solidFill>
                  <a:schemeClr val="tx1"/>
                </a:solidFill>
                <a:effectLst/>
                <a:latin typeface="+mn-lt"/>
                <a:ea typeface="+mn-ea"/>
                <a:cs typeface="+mn-cs"/>
              </a:rPr>
              <a:t>Remember:</a:t>
            </a:r>
          </a:p>
          <a:p>
            <a:r>
              <a:rPr lang="en-ZA" sz="1200" kern="1200" dirty="0">
                <a:solidFill>
                  <a:schemeClr val="tx1"/>
                </a:solidFill>
                <a:effectLst/>
                <a:latin typeface="+mn-lt"/>
                <a:ea typeface="+mn-ea"/>
                <a:cs typeface="+mn-cs"/>
              </a:rPr>
              <a:t>Good design is purposeful design.</a:t>
            </a:r>
          </a:p>
          <a:p>
            <a:r>
              <a:rPr lang="en-ZA" sz="1200" b="1" kern="1200" dirty="0">
                <a:solidFill>
                  <a:schemeClr val="tx1"/>
                </a:solidFill>
                <a:effectLst/>
                <a:latin typeface="+mn-lt"/>
                <a:ea typeface="+mn-ea"/>
                <a:cs typeface="+mn-cs"/>
              </a:rPr>
              <a:t>Criterion 2: Appropriate Writing Style</a:t>
            </a:r>
          </a:p>
          <a:p>
            <a:r>
              <a:rPr lang="en-ZA" sz="1200" kern="1200" dirty="0">
                <a:solidFill>
                  <a:schemeClr val="tx1"/>
                </a:solidFill>
                <a:effectLst/>
                <a:latin typeface="+mn-lt"/>
                <a:ea typeface="+mn-ea"/>
                <a:cs typeface="+mn-cs"/>
              </a:rPr>
              <a:t>The content should sound as though it was written for the intended audience.</a:t>
            </a:r>
          </a:p>
          <a:p>
            <a:r>
              <a:rPr lang="en-ZA" sz="1200" kern="1200" dirty="0">
                <a:solidFill>
                  <a:schemeClr val="tx1"/>
                </a:solidFill>
                <a:effectLst/>
                <a:latin typeface="+mn-lt"/>
                <a:ea typeface="+mn-ea"/>
                <a:cs typeface="+mn-cs"/>
              </a:rPr>
              <a:t>Evaluators look for:</a:t>
            </a:r>
          </a:p>
          <a:p>
            <a:pPr lvl="0"/>
            <a:r>
              <a:rPr lang="en-ZA" sz="1200" kern="1200" dirty="0">
                <a:solidFill>
                  <a:schemeClr val="tx1"/>
                </a:solidFill>
                <a:effectLst/>
                <a:latin typeface="+mn-lt"/>
                <a:ea typeface="+mn-ea"/>
                <a:cs typeface="+mn-cs"/>
              </a:rPr>
              <a:t>Appropriate tone of voice.</a:t>
            </a:r>
          </a:p>
          <a:p>
            <a:pPr lvl="0"/>
            <a:r>
              <a:rPr lang="en-ZA" sz="1200" kern="1200" dirty="0">
                <a:solidFill>
                  <a:schemeClr val="tx1"/>
                </a:solidFill>
                <a:effectLst/>
                <a:latin typeface="+mn-lt"/>
                <a:ea typeface="+mn-ea"/>
                <a:cs typeface="+mn-cs"/>
              </a:rPr>
              <a:t>Language the audience will understand.</a:t>
            </a:r>
          </a:p>
          <a:p>
            <a:pPr lvl="0"/>
            <a:r>
              <a:rPr lang="en-ZA" sz="1200" kern="1200" dirty="0">
                <a:solidFill>
                  <a:schemeClr val="tx1"/>
                </a:solidFill>
                <a:effectLst/>
                <a:latin typeface="+mn-lt"/>
                <a:ea typeface="+mn-ea"/>
                <a:cs typeface="+mn-cs"/>
              </a:rPr>
              <a:t>Clear and concise writing.</a:t>
            </a:r>
          </a:p>
          <a:p>
            <a:pPr lvl="0"/>
            <a:r>
              <a:rPr lang="en-ZA" sz="1200" kern="1200" dirty="0">
                <a:solidFill>
                  <a:schemeClr val="tx1"/>
                </a:solidFill>
                <a:effectLst/>
                <a:latin typeface="+mn-lt"/>
                <a:ea typeface="+mn-ea"/>
                <a:cs typeface="+mn-cs"/>
              </a:rPr>
              <a:t>Consistent messaging.</a:t>
            </a:r>
          </a:p>
          <a:p>
            <a:pPr lvl="0"/>
            <a:r>
              <a:rPr lang="en-ZA" sz="1200" kern="1200" dirty="0">
                <a:solidFill>
                  <a:schemeClr val="tx1"/>
                </a:solidFill>
                <a:effectLst/>
                <a:latin typeface="+mn-lt"/>
                <a:ea typeface="+mn-ea"/>
                <a:cs typeface="+mn-cs"/>
              </a:rPr>
              <a:t>Calls to action that motivate the audience.</a:t>
            </a:r>
          </a:p>
          <a:p>
            <a:pPr lvl="0"/>
            <a:endParaRPr lang="en-ZA" sz="1200" kern="1200" dirty="0">
              <a:solidFill>
                <a:schemeClr val="tx1"/>
              </a:solidFill>
              <a:effectLst/>
              <a:latin typeface="+mn-lt"/>
              <a:ea typeface="+mn-ea"/>
              <a:cs typeface="+mn-cs"/>
            </a:endParaRPr>
          </a:p>
          <a:p>
            <a:r>
              <a:rPr lang="en-ZA" sz="1200" b="1" kern="1200" dirty="0">
                <a:solidFill>
                  <a:schemeClr val="tx1"/>
                </a:solidFill>
                <a:effectLst/>
                <a:latin typeface="+mn-lt"/>
                <a:ea typeface="+mn-ea"/>
                <a:cs typeface="+mn-cs"/>
              </a:rPr>
              <a:t>Criterion 3: Alignment with the Objectives</a:t>
            </a:r>
          </a:p>
          <a:p>
            <a:r>
              <a:rPr lang="en-ZA" sz="1200" kern="1200" dirty="0">
                <a:solidFill>
                  <a:schemeClr val="tx1"/>
                </a:solidFill>
                <a:effectLst/>
                <a:latin typeface="+mn-lt"/>
                <a:ea typeface="+mn-ea"/>
                <a:cs typeface="+mn-cs"/>
              </a:rPr>
              <a:t>Every communication asset should support the SMART objectives presented in the Work Plan.</a:t>
            </a:r>
          </a:p>
          <a:p>
            <a:r>
              <a:rPr lang="en-ZA" sz="1200" kern="1200" dirty="0">
                <a:solidFill>
                  <a:schemeClr val="tx1"/>
                </a:solidFill>
                <a:effectLst/>
                <a:latin typeface="+mn-lt"/>
                <a:ea typeface="+mn-ea"/>
                <a:cs typeface="+mn-cs"/>
              </a:rPr>
              <a:t>Ask yourself:</a:t>
            </a:r>
          </a:p>
          <a:p>
            <a:r>
              <a:rPr lang="en-ZA" sz="1200" kern="1200" dirty="0">
                <a:solidFill>
                  <a:schemeClr val="tx1"/>
                </a:solidFill>
                <a:effectLst/>
                <a:latin typeface="+mn-lt"/>
                <a:ea typeface="+mn-ea"/>
                <a:cs typeface="+mn-cs"/>
              </a:rPr>
              <a:t>Does this brochure, video, webpage or social media post help achieve one or more of the stated objectives?</a:t>
            </a:r>
          </a:p>
          <a:p>
            <a:r>
              <a:rPr lang="en-ZA" sz="1200" kern="1200" dirty="0">
                <a:solidFill>
                  <a:schemeClr val="tx1"/>
                </a:solidFill>
                <a:effectLst/>
                <a:latin typeface="+mn-lt"/>
                <a:ea typeface="+mn-ea"/>
                <a:cs typeface="+mn-cs"/>
              </a:rPr>
              <a:t>If the answer is unclear, the evaluator will question whether the asset belongs in the campaign.</a:t>
            </a:r>
          </a:p>
          <a:p>
            <a:r>
              <a:rPr lang="en-ZA" sz="1200" kern="1200" dirty="0">
                <a:solidFill>
                  <a:schemeClr val="tx1"/>
                </a:solidFill>
                <a:effectLst/>
                <a:latin typeface="+mn-lt"/>
                <a:ea typeface="+mn-ea"/>
                <a:cs typeface="+mn-cs"/>
              </a:rPr>
              <a:t>Every asset should have a clear purpose.</a:t>
            </a:r>
          </a:p>
          <a:p>
            <a:endParaRPr lang="en-ZA" sz="1200" kern="1200" dirty="0">
              <a:solidFill>
                <a:schemeClr val="tx1"/>
              </a:solidFill>
              <a:effectLst/>
              <a:latin typeface="+mn-lt"/>
              <a:ea typeface="+mn-ea"/>
              <a:cs typeface="+mn-cs"/>
            </a:endParaRPr>
          </a:p>
          <a:p>
            <a:r>
              <a:rPr lang="en-ZA" sz="1200" b="1" kern="1200" dirty="0">
                <a:solidFill>
                  <a:schemeClr val="tx1"/>
                </a:solidFill>
                <a:effectLst/>
                <a:latin typeface="+mn-lt"/>
                <a:ea typeface="+mn-ea"/>
                <a:cs typeface="+mn-cs"/>
              </a:rPr>
              <a:t>Criterion 4: Alignment with the Target Audience</a:t>
            </a:r>
          </a:p>
          <a:p>
            <a:r>
              <a:rPr lang="en-ZA" sz="1200" kern="1200" dirty="0">
                <a:solidFill>
                  <a:schemeClr val="tx1"/>
                </a:solidFill>
                <a:effectLst/>
                <a:latin typeface="+mn-lt"/>
                <a:ea typeface="+mn-ea"/>
                <a:cs typeface="+mn-cs"/>
              </a:rPr>
              <a:t>Outstanding campaigns demonstrate a deep understanding of the audience.</a:t>
            </a:r>
          </a:p>
          <a:p>
            <a:r>
              <a:rPr lang="en-ZA" sz="1200" kern="1200" dirty="0">
                <a:solidFill>
                  <a:schemeClr val="tx1"/>
                </a:solidFill>
                <a:effectLst/>
                <a:latin typeface="+mn-lt"/>
                <a:ea typeface="+mn-ea"/>
                <a:cs typeface="+mn-cs"/>
              </a:rPr>
              <a:t>Evaluators look for evidence that the campaign reflects:</a:t>
            </a:r>
          </a:p>
          <a:p>
            <a:pPr lvl="0"/>
            <a:r>
              <a:rPr lang="en-ZA" sz="1200" kern="1200" dirty="0">
                <a:solidFill>
                  <a:schemeClr val="tx1"/>
                </a:solidFill>
                <a:effectLst/>
                <a:latin typeface="+mn-lt"/>
                <a:ea typeface="+mn-ea"/>
                <a:cs typeface="+mn-cs"/>
              </a:rPr>
              <a:t>Audience needs.</a:t>
            </a:r>
          </a:p>
          <a:p>
            <a:pPr lvl="0"/>
            <a:r>
              <a:rPr lang="en-ZA" sz="1200" kern="1200" dirty="0">
                <a:solidFill>
                  <a:schemeClr val="tx1"/>
                </a:solidFill>
                <a:effectLst/>
                <a:latin typeface="+mn-lt"/>
                <a:ea typeface="+mn-ea"/>
                <a:cs typeface="+mn-cs"/>
              </a:rPr>
              <a:t>Audience interests.</a:t>
            </a:r>
          </a:p>
          <a:p>
            <a:pPr lvl="0"/>
            <a:r>
              <a:rPr lang="en-ZA" sz="1200" kern="1200" dirty="0">
                <a:solidFill>
                  <a:schemeClr val="tx1"/>
                </a:solidFill>
                <a:effectLst/>
                <a:latin typeface="+mn-lt"/>
                <a:ea typeface="+mn-ea"/>
                <a:cs typeface="+mn-cs"/>
              </a:rPr>
              <a:t>Audience motivations.</a:t>
            </a:r>
          </a:p>
          <a:p>
            <a:pPr lvl="0"/>
            <a:r>
              <a:rPr lang="en-ZA" sz="1200" kern="1200" dirty="0">
                <a:solidFill>
                  <a:schemeClr val="tx1"/>
                </a:solidFill>
                <a:effectLst/>
                <a:latin typeface="+mn-lt"/>
                <a:ea typeface="+mn-ea"/>
                <a:cs typeface="+mn-cs"/>
              </a:rPr>
              <a:t>Audience preferences.</a:t>
            </a:r>
          </a:p>
          <a:p>
            <a:pPr lvl="0"/>
            <a:r>
              <a:rPr lang="en-ZA" sz="1200" kern="1200" dirty="0">
                <a:solidFill>
                  <a:schemeClr val="tx1"/>
                </a:solidFill>
                <a:effectLst/>
                <a:latin typeface="+mn-lt"/>
                <a:ea typeface="+mn-ea"/>
                <a:cs typeface="+mn-cs"/>
              </a:rPr>
              <a:t>Audience behaviours.</a:t>
            </a:r>
          </a:p>
          <a:p>
            <a:pPr lvl="0"/>
            <a:r>
              <a:rPr lang="en-ZA" sz="1200" kern="1200" dirty="0">
                <a:solidFill>
                  <a:schemeClr val="tx1"/>
                </a:solidFill>
                <a:effectLst/>
                <a:latin typeface="+mn-lt"/>
                <a:ea typeface="+mn-ea"/>
                <a:cs typeface="+mn-cs"/>
              </a:rPr>
              <a:t>Cultural and contextual considerations.</a:t>
            </a:r>
          </a:p>
          <a:p>
            <a:r>
              <a:rPr lang="en-ZA" sz="1200" kern="1200" dirty="0">
                <a:solidFill>
                  <a:schemeClr val="tx1"/>
                </a:solidFill>
                <a:effectLst/>
                <a:latin typeface="+mn-lt"/>
                <a:ea typeface="+mn-ea"/>
                <a:cs typeface="+mn-cs"/>
              </a:rPr>
              <a:t>Nothing in the campaign should feel generic.</a:t>
            </a:r>
          </a:p>
          <a:p>
            <a:r>
              <a:rPr lang="en-ZA" sz="1200" kern="1200" dirty="0">
                <a:solidFill>
                  <a:schemeClr val="tx1"/>
                </a:solidFill>
                <a:effectLst/>
                <a:latin typeface="+mn-lt"/>
                <a:ea typeface="+mn-ea"/>
                <a:cs typeface="+mn-cs"/>
              </a:rPr>
              <a:t>The audience should immediately feel that the campaign was created specifically for them.</a:t>
            </a:r>
          </a:p>
          <a:p>
            <a:endParaRPr lang="en-ZA" sz="1200" kern="1200" dirty="0">
              <a:solidFill>
                <a:schemeClr val="tx1"/>
              </a:solidFill>
              <a:effectLst/>
              <a:latin typeface="+mn-lt"/>
              <a:ea typeface="+mn-ea"/>
              <a:cs typeface="+mn-cs"/>
            </a:endParaRPr>
          </a:p>
          <a:p>
            <a:pPr lvl="0"/>
            <a:endParaRPr lang="en-ZA" sz="1200" kern="1200" dirty="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36</a:t>
            </a:fld>
            <a:endParaRPr lang="en-ZA"/>
          </a:p>
        </p:txBody>
      </p:sp>
    </p:spTree>
    <p:extLst>
      <p:ext uri="{BB962C8B-B14F-4D97-AF65-F5344CB8AC3E}">
        <p14:creationId xmlns:p14="http://schemas.microsoft.com/office/powerpoint/2010/main" val="2986160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40</a:t>
            </a:fld>
            <a:endParaRPr lang="en-ZA"/>
          </a:p>
        </p:txBody>
      </p:sp>
    </p:spTree>
    <p:extLst>
      <p:ext uri="{BB962C8B-B14F-4D97-AF65-F5344CB8AC3E}">
        <p14:creationId xmlns:p14="http://schemas.microsoft.com/office/powerpoint/2010/main" val="1366416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This is the final section of the evaluation. By this stage, the evaluator has read your work plan, reviewed your work sample and assessed every section individually. Now they step back and ask one final question: </a:t>
            </a:r>
            <a:r>
              <a:rPr lang="en-ZA" sz="1200" b="1" kern="1200" dirty="0">
                <a:solidFill>
                  <a:schemeClr val="tx1"/>
                </a:solidFill>
                <a:effectLst/>
                <a:latin typeface="+mn-lt"/>
                <a:ea typeface="+mn-ea"/>
                <a:cs typeface="+mn-cs"/>
              </a:rPr>
              <a:t>"Does this entry demonstrate professional excellence?"</a:t>
            </a:r>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Professional execution is about much more than good writing or attractive design. It is about demonstrating that every aspect of the project, and every aspect of your entry, reflects a high standard of professionalism.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41</a:t>
            </a:fld>
            <a:endParaRPr lang="en-ZA"/>
          </a:p>
        </p:txBody>
      </p:sp>
    </p:spTree>
    <p:extLst>
      <p:ext uri="{BB962C8B-B14F-4D97-AF65-F5344CB8AC3E}">
        <p14:creationId xmlns:p14="http://schemas.microsoft.com/office/powerpoint/2010/main" val="3513379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42</a:t>
            </a:fld>
            <a:endParaRPr lang="en-ZA"/>
          </a:p>
        </p:txBody>
      </p:sp>
    </p:spTree>
    <p:extLst>
      <p:ext uri="{BB962C8B-B14F-4D97-AF65-F5344CB8AC3E}">
        <p14:creationId xmlns:p14="http://schemas.microsoft.com/office/powerpoint/2010/main" val="220835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lnSpc>
                <a:spcPct val="120000"/>
              </a:lnSpc>
              <a:defRPr sz="400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73848"/>
            <a:ext cx="8229600" cy="845352"/>
          </a:xfrm>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457200" y="1371600"/>
            <a:ext cx="8229600" cy="4366410"/>
          </a:xfrm>
        </p:spPr>
        <p:txBody>
          <a:bodyPr>
            <a:normAutofit/>
          </a:bodyPr>
          <a:lstStyle>
            <a:lvl1pPr>
              <a:spcBef>
                <a:spcPts val="600"/>
              </a:spcBef>
              <a:spcAft>
                <a:spcPts val="600"/>
              </a:spcAft>
              <a:defRPr sz="2000"/>
            </a:lvl1pPr>
            <a:lvl2pPr>
              <a:spcBef>
                <a:spcPts val="600"/>
              </a:spcBef>
              <a:spcAft>
                <a:spcPts val="600"/>
              </a:spcAft>
              <a:defRPr sz="1800"/>
            </a:lvl2pPr>
            <a:lvl3pPr>
              <a:spcBef>
                <a:spcPts val="600"/>
              </a:spcBef>
              <a:spcAft>
                <a:spcPts val="600"/>
              </a:spcAft>
              <a:defRPr sz="1600"/>
            </a:lvl3pPr>
            <a:lvl4pPr>
              <a:spcBef>
                <a:spcPts val="600"/>
              </a:spcBef>
              <a:spcAft>
                <a:spcPts val="600"/>
              </a:spcAft>
              <a:defRPr sz="1400"/>
            </a:lvl4pPr>
            <a:lvl5pPr>
              <a:spcBef>
                <a:spcPts val="60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95400"/>
            <a:ext cx="2949178" cy="3810000"/>
          </a:xfrm>
        </p:spPr>
        <p:txBody>
          <a:bodyPr anchor="ct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3887391" y="457201"/>
            <a:ext cx="4629150" cy="5181600"/>
          </a:xfrm>
        </p:spPr>
        <p:txBody>
          <a:bodyPr>
            <a:normAutofit/>
          </a:bodyPr>
          <a:lstStyle>
            <a:lvl1pPr marL="273050" indent="-273050">
              <a:lnSpc>
                <a:spcPct val="100000"/>
              </a:lnSpc>
              <a:spcBef>
                <a:spcPts val="600"/>
              </a:spcBef>
              <a:spcAft>
                <a:spcPts val="600"/>
              </a:spcAft>
              <a:defRPr sz="1600"/>
            </a:lvl1pPr>
            <a:lvl2pPr marL="720725" indent="-273050">
              <a:lnSpc>
                <a:spcPct val="100000"/>
              </a:lnSpc>
              <a:spcBef>
                <a:spcPts val="600"/>
              </a:spcBef>
              <a:spcAft>
                <a:spcPts val="600"/>
              </a:spcAft>
              <a:defRPr sz="1600"/>
            </a:lvl2pPr>
            <a:lvl3pPr indent="-135000">
              <a:lnSpc>
                <a:spcPct val="100000"/>
              </a:lnSpc>
              <a:spcBef>
                <a:spcPts val="600"/>
              </a:spcBef>
              <a:spcAft>
                <a:spcPts val="600"/>
              </a:spcAft>
              <a:defRPr sz="1600"/>
            </a:lvl3pPr>
            <a:lvl4pPr indent="-135000">
              <a:lnSpc>
                <a:spcPct val="100000"/>
              </a:lnSpc>
              <a:spcBef>
                <a:spcPts val="600"/>
              </a:spcBef>
              <a:spcAft>
                <a:spcPts val="600"/>
              </a:spcAft>
              <a:defRPr sz="1600"/>
            </a:lvl4pPr>
            <a:lvl5pPr indent="-135000">
              <a:lnSpc>
                <a:spcPct val="100000"/>
              </a:lnSpc>
              <a:spcBef>
                <a:spcPts val="600"/>
              </a:spcBef>
              <a:spcAft>
                <a:spcPts val="600"/>
              </a:spcAft>
              <a:defRPr sz="16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A2C26AD-E039-4E35-9076-46CEE842F47F}" type="datetimeFigureOut">
              <a:rPr lang="en-ZA" smtClean="0"/>
              <a:t>2026/08/17</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0FDB2CB-B673-4F0B-8DED-EC4BCA6C6124}" type="slidenum">
              <a:rPr lang="en-ZA" smtClean="0"/>
              <a:t>‹#›</a:t>
            </a:fld>
            <a:endParaRPr lang="en-ZA"/>
          </a:p>
        </p:txBody>
      </p:sp>
    </p:spTree>
    <p:extLst>
      <p:ext uri="{BB962C8B-B14F-4D97-AF65-F5344CB8AC3E}">
        <p14:creationId xmlns:p14="http://schemas.microsoft.com/office/powerpoint/2010/main" val="119282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333014" y="6096000"/>
            <a:ext cx="1661612" cy="626110"/>
          </a:xfrm>
          <a:prstGeom prst="rect">
            <a:avLst/>
          </a:prstGeom>
        </p:spPr>
      </p:pic>
      <p:grpSp>
        <p:nvGrpSpPr>
          <p:cNvPr id="14" name="Group 13"/>
          <p:cNvGrpSpPr/>
          <p:nvPr userDrawn="1"/>
        </p:nvGrpSpPr>
        <p:grpSpPr>
          <a:xfrm>
            <a:off x="0" y="5846010"/>
            <a:ext cx="9144000" cy="216000"/>
            <a:chOff x="0" y="5846010"/>
            <a:chExt cx="9144000" cy="216000"/>
          </a:xfrm>
        </p:grpSpPr>
        <p:cxnSp>
          <p:nvCxnSpPr>
            <p:cNvPr id="9" name="Straight Connector 8"/>
            <p:cNvCxnSpPr/>
            <p:nvPr userDrawn="1"/>
          </p:nvCxnSpPr>
          <p:spPr>
            <a:xfrm>
              <a:off x="0" y="595401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userDrawn="1"/>
          </p:nvGrpSpPr>
          <p:grpSpPr>
            <a:xfrm>
              <a:off x="174486" y="5846010"/>
              <a:ext cx="846054" cy="216000"/>
              <a:chOff x="174486" y="5846010"/>
              <a:chExt cx="846054" cy="216000"/>
            </a:xfrm>
          </p:grpSpPr>
          <p:sp>
            <p:nvSpPr>
              <p:cNvPr id="10" name="Oval 9"/>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sp>
        <p:nvSpPr>
          <p:cNvPr id="2" name="Title Placeholder 1"/>
          <p:cNvSpPr>
            <a:spLocks noGrp="1"/>
          </p:cNvSpPr>
          <p:nvPr>
            <p:ph type="title"/>
          </p:nvPr>
        </p:nvSpPr>
        <p:spPr>
          <a:xfrm>
            <a:off x="457200" y="274638"/>
            <a:ext cx="8229600" cy="10207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437390"/>
            <a:ext cx="8229600" cy="43006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8/17/2026</a:t>
            </a:fld>
            <a:endParaRPr lang="en-US"/>
          </a:p>
        </p:txBody>
      </p:sp>
      <p:sp>
        <p:nvSpPr>
          <p:cNvPr id="5" name="Footer Placeholder 4"/>
          <p:cNvSpPr>
            <a:spLocks noGrp="1"/>
          </p:cNvSpPr>
          <p:nvPr>
            <p:ph type="ftr" sz="quarter" idx="3"/>
          </p:nvPr>
        </p:nvSpPr>
        <p:spPr>
          <a:xfrm>
            <a:off x="2743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91200" y="6356350"/>
            <a:ext cx="1219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amanda@businessdna.co.za" TargetMode="External"/><Relationship Id="rId2" Type="http://schemas.openxmlformats.org/officeDocument/2006/relationships/image" Target="../media/image2.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5778500"/>
            <a:ext cx="9144000"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ctrTitle"/>
          </p:nvPr>
        </p:nvSpPr>
        <p:spPr>
          <a:xfrm>
            <a:off x="179999" y="981687"/>
            <a:ext cx="8784000" cy="1600199"/>
          </a:xfrm>
        </p:spPr>
        <p:txBody>
          <a:bodyPr>
            <a:normAutofit/>
          </a:bodyPr>
          <a:lstStyle/>
          <a:p>
            <a:r>
              <a:rPr lang="en-ZA" sz="5400" dirty="0">
                <a:solidFill>
                  <a:srgbClr val="C8102E"/>
                </a:solidFill>
              </a:rPr>
              <a:t>MACE Excellence Awards </a:t>
            </a:r>
          </a:p>
        </p:txBody>
      </p:sp>
      <p:sp>
        <p:nvSpPr>
          <p:cNvPr id="5" name="Rectangle 4"/>
          <p:cNvSpPr/>
          <p:nvPr/>
        </p:nvSpPr>
        <p:spPr>
          <a:xfrm>
            <a:off x="0" y="0"/>
            <a:ext cx="9144000" cy="252000"/>
          </a:xfrm>
          <a:prstGeom prst="rect">
            <a:avLst/>
          </a:prstGeom>
          <a:solidFill>
            <a:srgbClr val="C81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p:nvSpPr>
        <p:spPr>
          <a:xfrm>
            <a:off x="0" y="6138000"/>
            <a:ext cx="9144000" cy="720000"/>
          </a:xfrm>
          <a:prstGeom prst="rect">
            <a:avLst/>
          </a:prstGeom>
          <a:solidFill>
            <a:srgbClr val="7A9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139" y="4261974"/>
            <a:ext cx="3617719" cy="1663700"/>
          </a:xfrm>
          <a:prstGeom prst="rect">
            <a:avLst/>
          </a:prstGeom>
        </p:spPr>
      </p:pic>
      <p:sp>
        <p:nvSpPr>
          <p:cNvPr id="8" name="Rounded Rectangle 7"/>
          <p:cNvSpPr/>
          <p:nvPr/>
        </p:nvSpPr>
        <p:spPr>
          <a:xfrm>
            <a:off x="179999" y="981687"/>
            <a:ext cx="8784000" cy="1600200"/>
          </a:xfrm>
          <a:prstGeom prst="roundRect">
            <a:avLst>
              <a:gd name="adj" fmla="val 8056"/>
            </a:avLst>
          </a:prstGeom>
          <a:no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3" name="Group 12"/>
          <p:cNvGrpSpPr/>
          <p:nvPr userDrawn="1"/>
        </p:nvGrpSpPr>
        <p:grpSpPr>
          <a:xfrm>
            <a:off x="7238999" y="2404862"/>
            <a:ext cx="1386780" cy="354049"/>
            <a:chOff x="174486" y="5846010"/>
            <a:chExt cx="846054" cy="216000"/>
          </a:xfrm>
        </p:grpSpPr>
        <p:sp>
          <p:nvSpPr>
            <p:cNvPr id="14" name="Oval 13"/>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Oval 14"/>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10" name="Straight Connector 9"/>
          <p:cNvCxnSpPr/>
          <p:nvPr/>
        </p:nvCxnSpPr>
        <p:spPr>
          <a:xfrm>
            <a:off x="0" y="601980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AA54EC3-BF9D-08F9-94D1-D3045F8A500F}"/>
              </a:ext>
            </a:extLst>
          </p:cNvPr>
          <p:cNvSpPr txBox="1"/>
          <p:nvPr/>
        </p:nvSpPr>
        <p:spPr>
          <a:xfrm>
            <a:off x="193444" y="2731261"/>
            <a:ext cx="8645756" cy="1477328"/>
          </a:xfrm>
          <a:prstGeom prst="rect">
            <a:avLst/>
          </a:prstGeom>
          <a:noFill/>
        </p:spPr>
        <p:txBody>
          <a:bodyPr wrap="square" rtlCol="0">
            <a:spAutoFit/>
          </a:bodyPr>
          <a:lstStyle/>
          <a:p>
            <a:pPr algn="ctr">
              <a:spcBef>
                <a:spcPts val="300"/>
              </a:spcBef>
              <a:spcAft>
                <a:spcPts val="300"/>
              </a:spcAft>
            </a:pPr>
            <a:r>
              <a:rPr lang="en-ZA" sz="4000" dirty="0"/>
              <a:t>Masterclass 3: Skills</a:t>
            </a:r>
          </a:p>
          <a:p>
            <a:pPr algn="ctr">
              <a:spcBef>
                <a:spcPts val="300"/>
              </a:spcBef>
              <a:spcAft>
                <a:spcPts val="300"/>
              </a:spcAft>
            </a:pPr>
            <a:r>
              <a:rPr lang="en-ZA" sz="2000" dirty="0"/>
              <a:t>Facilitator: Dr Amanda Hamilton-Attwell</a:t>
            </a:r>
          </a:p>
          <a:p>
            <a:pPr algn="ctr">
              <a:spcBef>
                <a:spcPts val="300"/>
              </a:spcBef>
              <a:spcAft>
                <a:spcPts val="300"/>
              </a:spcAft>
            </a:pPr>
            <a:r>
              <a:rPr lang="en-ZA" sz="2000" dirty="0"/>
              <a:t>2026</a:t>
            </a:r>
          </a:p>
        </p:txBody>
      </p:sp>
    </p:spTree>
    <p:extLst>
      <p:ext uri="{BB962C8B-B14F-4D97-AF65-F5344CB8AC3E}">
        <p14:creationId xmlns:p14="http://schemas.microsoft.com/office/powerpoint/2010/main" val="4004627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ECDA1AD-DF2D-87D8-5452-291155EE8A94}"/>
              </a:ext>
            </a:extLst>
          </p:cNvPr>
          <p:cNvSpPr>
            <a:spLocks noGrp="1"/>
          </p:cNvSpPr>
          <p:nvPr>
            <p:ph type="ctrTitle"/>
          </p:nvPr>
        </p:nvSpPr>
        <p:spPr>
          <a:xfrm>
            <a:off x="685800" y="995083"/>
            <a:ext cx="7772400" cy="2438399"/>
          </a:xfrm>
        </p:spPr>
        <p:txBody>
          <a:bodyPr>
            <a:noAutofit/>
          </a:bodyPr>
          <a:lstStyle/>
          <a:p>
            <a:r>
              <a:rPr lang="en-US" sz="4000" dirty="0"/>
              <a:t>Preparing a winning entry</a:t>
            </a:r>
          </a:p>
        </p:txBody>
      </p:sp>
      <p:grpSp>
        <p:nvGrpSpPr>
          <p:cNvPr id="10" name="Group 9">
            <a:extLst>
              <a:ext uri="{FF2B5EF4-FFF2-40B4-BE49-F238E27FC236}">
                <a16:creationId xmlns:a16="http://schemas.microsoft.com/office/drawing/2014/main" id="{0A82CDC8-A47D-E022-6DDB-77E12901C122}"/>
              </a:ext>
            </a:extLst>
          </p:cNvPr>
          <p:cNvGrpSpPr/>
          <p:nvPr/>
        </p:nvGrpSpPr>
        <p:grpSpPr>
          <a:xfrm>
            <a:off x="113874" y="3116245"/>
            <a:ext cx="8839200" cy="1338058"/>
            <a:chOff x="113874" y="3116245"/>
            <a:chExt cx="8839200" cy="1338058"/>
          </a:xfrm>
        </p:grpSpPr>
        <p:pic>
          <p:nvPicPr>
            <p:cNvPr id="11" name="Picture 10">
              <a:extLst>
                <a:ext uri="{FF2B5EF4-FFF2-40B4-BE49-F238E27FC236}">
                  <a16:creationId xmlns:a16="http://schemas.microsoft.com/office/drawing/2014/main" id="{A9CEA641-F31C-1C53-50A5-5BF6579C74AE}"/>
                </a:ext>
              </a:extLst>
            </p:cNvPr>
            <p:cNvPicPr>
              <a:picLocks noChangeAspect="1"/>
            </p:cNvPicPr>
            <p:nvPr/>
          </p:nvPicPr>
          <p:blipFill>
            <a:blip r:embed="rId2"/>
            <a:stretch>
              <a:fillRect/>
            </a:stretch>
          </p:blipFill>
          <p:spPr>
            <a:xfrm>
              <a:off x="113874" y="3116245"/>
              <a:ext cx="7010400" cy="1338058"/>
            </a:xfrm>
            <a:prstGeom prst="rect">
              <a:avLst/>
            </a:prstGeom>
          </p:spPr>
        </p:pic>
        <p:pic>
          <p:nvPicPr>
            <p:cNvPr id="12" name="Picture 11">
              <a:extLst>
                <a:ext uri="{FF2B5EF4-FFF2-40B4-BE49-F238E27FC236}">
                  <a16:creationId xmlns:a16="http://schemas.microsoft.com/office/drawing/2014/main" id="{ABED2C9A-8A5E-1040-6542-96E8B335DCB6}"/>
                </a:ext>
              </a:extLst>
            </p:cNvPr>
            <p:cNvPicPr>
              <a:picLocks noChangeAspect="1"/>
            </p:cNvPicPr>
            <p:nvPr/>
          </p:nvPicPr>
          <p:blipFill>
            <a:blip r:embed="rId3"/>
            <a:stretch>
              <a:fillRect/>
            </a:stretch>
          </p:blipFill>
          <p:spPr>
            <a:xfrm>
              <a:off x="7543800" y="3276600"/>
              <a:ext cx="1409274" cy="1177703"/>
            </a:xfrm>
            <a:prstGeom prst="rect">
              <a:avLst/>
            </a:prstGeom>
          </p:spPr>
        </p:pic>
      </p:grpSp>
    </p:spTree>
    <p:extLst>
      <p:ext uri="{BB962C8B-B14F-4D97-AF65-F5344CB8AC3E}">
        <p14:creationId xmlns:p14="http://schemas.microsoft.com/office/powerpoint/2010/main" val="1875351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CC9D-B2DD-74C1-5E62-9DFEBEEF693E}"/>
              </a:ext>
            </a:extLst>
          </p:cNvPr>
          <p:cNvSpPr>
            <a:spLocks noGrp="1"/>
          </p:cNvSpPr>
          <p:nvPr>
            <p:ph type="title"/>
          </p:nvPr>
        </p:nvSpPr>
        <p:spPr>
          <a:xfrm>
            <a:off x="629841" y="1295400"/>
            <a:ext cx="2949178" cy="3810000"/>
          </a:xfrm>
        </p:spPr>
        <p:txBody>
          <a:bodyPr anchor="ctr">
            <a:normAutofit/>
          </a:bodyPr>
          <a:lstStyle/>
          <a:p>
            <a:r>
              <a:rPr lang="en-US" dirty="0"/>
              <a:t>Your number 1 resource</a:t>
            </a:r>
          </a:p>
        </p:txBody>
      </p:sp>
      <p:pic>
        <p:nvPicPr>
          <p:cNvPr id="7" name="Content Placeholder 8">
            <a:extLst>
              <a:ext uri="{FF2B5EF4-FFF2-40B4-BE49-F238E27FC236}">
                <a16:creationId xmlns:a16="http://schemas.microsoft.com/office/drawing/2014/main" id="{A7446D9D-8BB9-8D20-3DF1-8982E615BC9E}"/>
              </a:ext>
            </a:extLst>
          </p:cNvPr>
          <p:cNvPicPr>
            <a:picLocks noGrp="1" noChangeAspect="1"/>
          </p:cNvPicPr>
          <p:nvPr>
            <p:ph idx="1"/>
          </p:nvPr>
        </p:nvPicPr>
        <p:blipFill>
          <a:blip r:embed="rId2"/>
          <a:stretch>
            <a:fillRect/>
          </a:stretch>
        </p:blipFill>
        <p:spPr>
          <a:xfrm>
            <a:off x="4278297" y="457201"/>
            <a:ext cx="3847337" cy="5181600"/>
          </a:xfrm>
          <a:prstGeom prst="rect">
            <a:avLst/>
          </a:prstGeom>
          <a:noFill/>
        </p:spPr>
      </p:pic>
    </p:spTree>
    <p:extLst>
      <p:ext uri="{BB962C8B-B14F-4D97-AF65-F5344CB8AC3E}">
        <p14:creationId xmlns:p14="http://schemas.microsoft.com/office/powerpoint/2010/main" val="1719624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ED18BB-3092-DBD0-1A3D-319AFDF7A3B4}"/>
              </a:ext>
            </a:extLst>
          </p:cNvPr>
          <p:cNvSpPr>
            <a:spLocks noGrp="1"/>
          </p:cNvSpPr>
          <p:nvPr>
            <p:ph type="title"/>
          </p:nvPr>
        </p:nvSpPr>
        <p:spPr>
          <a:xfrm>
            <a:off x="629841" y="971551"/>
            <a:ext cx="2949178" cy="4600575"/>
          </a:xfrm>
        </p:spPr>
        <p:txBody>
          <a:bodyPr/>
          <a:lstStyle/>
          <a:p>
            <a:r>
              <a:rPr lang="en-US" dirty="0"/>
              <a:t>Everything you need to know!</a:t>
            </a:r>
          </a:p>
        </p:txBody>
      </p:sp>
      <p:pic>
        <p:nvPicPr>
          <p:cNvPr id="4" name="Content Placeholder 10">
            <a:extLst>
              <a:ext uri="{FF2B5EF4-FFF2-40B4-BE49-F238E27FC236}">
                <a16:creationId xmlns:a16="http://schemas.microsoft.com/office/drawing/2014/main" id="{7268C56F-C660-0432-DDF3-4821BBCB072F}"/>
              </a:ext>
            </a:extLst>
          </p:cNvPr>
          <p:cNvPicPr>
            <a:picLocks noGrp="1" noChangeAspect="1"/>
          </p:cNvPicPr>
          <p:nvPr>
            <p:ph idx="1"/>
          </p:nvPr>
        </p:nvPicPr>
        <p:blipFill>
          <a:blip r:embed="rId2"/>
          <a:stretch>
            <a:fillRect/>
          </a:stretch>
        </p:blipFill>
        <p:spPr>
          <a:xfrm>
            <a:off x="4419600" y="152400"/>
            <a:ext cx="3781199" cy="5585258"/>
          </a:xfrm>
        </p:spPr>
      </p:pic>
    </p:spTree>
    <p:extLst>
      <p:ext uri="{BB962C8B-B14F-4D97-AF65-F5344CB8AC3E}">
        <p14:creationId xmlns:p14="http://schemas.microsoft.com/office/powerpoint/2010/main" val="3760521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791D4-80C8-04E0-0450-A269BBC9D380}"/>
              </a:ext>
            </a:extLst>
          </p:cNvPr>
          <p:cNvSpPr>
            <a:spLocks noGrp="1"/>
          </p:cNvSpPr>
          <p:nvPr>
            <p:ph type="title"/>
          </p:nvPr>
        </p:nvSpPr>
        <p:spPr/>
        <p:txBody>
          <a:bodyPr/>
          <a:lstStyle/>
          <a:p>
            <a:r>
              <a:rPr lang="en-US" dirty="0"/>
              <a:t>Why should you submit an entry?</a:t>
            </a:r>
          </a:p>
        </p:txBody>
      </p:sp>
      <p:sp>
        <p:nvSpPr>
          <p:cNvPr id="3" name="Content Placeholder 2">
            <a:extLst>
              <a:ext uri="{FF2B5EF4-FFF2-40B4-BE49-F238E27FC236}">
                <a16:creationId xmlns:a16="http://schemas.microsoft.com/office/drawing/2014/main" id="{AE27E3AE-D811-A569-6530-10BE46EACD14}"/>
              </a:ext>
            </a:extLst>
          </p:cNvPr>
          <p:cNvSpPr>
            <a:spLocks noGrp="1"/>
          </p:cNvSpPr>
          <p:nvPr>
            <p:ph idx="1"/>
          </p:nvPr>
        </p:nvSpPr>
        <p:spPr/>
        <p:txBody>
          <a:bodyPr/>
          <a:lstStyle/>
          <a:p>
            <a:r>
              <a:rPr lang="en-ZA" dirty="0"/>
              <a:t>Be recognised for excellence</a:t>
            </a:r>
          </a:p>
          <a:p>
            <a:r>
              <a:rPr lang="en-ZA" dirty="0"/>
              <a:t>Get expert validation and feedback</a:t>
            </a:r>
          </a:p>
          <a:p>
            <a:r>
              <a:rPr lang="en-ZA" dirty="0"/>
              <a:t>Learn from and connect with peers</a:t>
            </a:r>
          </a:p>
          <a:p>
            <a:r>
              <a:rPr lang="en-ZA" dirty="0"/>
              <a:t>Strengthen your reputation and credibility</a:t>
            </a:r>
          </a:p>
          <a:p>
            <a:r>
              <a:rPr lang="en-ZA" dirty="0"/>
              <a:t>Motivate and inspire your team</a:t>
            </a:r>
          </a:p>
          <a:p>
            <a:r>
              <a:rPr lang="en-ZA" dirty="0"/>
              <a:t>Benchmark your work against the best</a:t>
            </a:r>
          </a:p>
          <a:p>
            <a:r>
              <a:rPr lang="en-ZA" dirty="0"/>
              <a:t>Improve future projects and programmes</a:t>
            </a:r>
          </a:p>
          <a:p>
            <a:r>
              <a:rPr lang="en-ZA" dirty="0"/>
              <a:t>Contribute to advancing the profession</a:t>
            </a:r>
            <a:br>
              <a:rPr lang="en-ZA" dirty="0"/>
            </a:br>
            <a:endParaRPr lang="en-ZA" dirty="0"/>
          </a:p>
        </p:txBody>
      </p:sp>
    </p:spTree>
    <p:extLst>
      <p:ext uri="{BB962C8B-B14F-4D97-AF65-F5344CB8AC3E}">
        <p14:creationId xmlns:p14="http://schemas.microsoft.com/office/powerpoint/2010/main" val="1601716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E77300-790F-FF63-E87A-2979AD6C2D34}"/>
              </a:ext>
            </a:extLst>
          </p:cNvPr>
          <p:cNvGraphicFramePr>
            <a:graphicFrameLocks noGrp="1"/>
          </p:cNvGraphicFramePr>
          <p:nvPr>
            <p:extLst>
              <p:ext uri="{D42A27DB-BD31-4B8C-83A1-F6EECF244321}">
                <p14:modId xmlns:p14="http://schemas.microsoft.com/office/powerpoint/2010/main" val="1991908640"/>
              </p:ext>
            </p:extLst>
          </p:nvPr>
        </p:nvGraphicFramePr>
        <p:xfrm>
          <a:off x="800100" y="1600200"/>
          <a:ext cx="7543800" cy="2514600"/>
        </p:xfrm>
        <a:graphic>
          <a:graphicData uri="http://schemas.openxmlformats.org/drawingml/2006/table">
            <a:tbl>
              <a:tblPr firstRow="1" bandRow="1">
                <a:tableStyleId>{073A0DAA-6AF3-43AB-8588-CEC1D06C72B9}</a:tableStyleId>
              </a:tblPr>
              <a:tblGrid>
                <a:gridCol w="2514600">
                  <a:extLst>
                    <a:ext uri="{9D8B030D-6E8A-4147-A177-3AD203B41FA5}">
                      <a16:colId xmlns:a16="http://schemas.microsoft.com/office/drawing/2014/main" val="92733475"/>
                    </a:ext>
                  </a:extLst>
                </a:gridCol>
                <a:gridCol w="2514600">
                  <a:extLst>
                    <a:ext uri="{9D8B030D-6E8A-4147-A177-3AD203B41FA5}">
                      <a16:colId xmlns:a16="http://schemas.microsoft.com/office/drawing/2014/main" val="1485865224"/>
                    </a:ext>
                  </a:extLst>
                </a:gridCol>
                <a:gridCol w="2514600">
                  <a:extLst>
                    <a:ext uri="{9D8B030D-6E8A-4147-A177-3AD203B41FA5}">
                      <a16:colId xmlns:a16="http://schemas.microsoft.com/office/drawing/2014/main" val="3476396633"/>
                    </a:ext>
                  </a:extLst>
                </a:gridCol>
              </a:tblGrid>
              <a:tr h="628650">
                <a:tc>
                  <a:txBody>
                    <a:bodyPr/>
                    <a:lstStyle/>
                    <a:p>
                      <a:r>
                        <a:rPr lang="en-US" dirty="0"/>
                        <a:t>Deadlines</a:t>
                      </a:r>
                      <a:endParaRPr lang="en-ZA" dirty="0"/>
                    </a:p>
                  </a:txBody>
                  <a:tcPr anchor="ctr"/>
                </a:tc>
                <a:tc>
                  <a:txBody>
                    <a:bodyPr/>
                    <a:lstStyle/>
                    <a:p>
                      <a:pPr algn="ctr"/>
                      <a:r>
                        <a:rPr lang="en-US" dirty="0"/>
                        <a:t>Dates</a:t>
                      </a:r>
                      <a:endParaRPr lang="en-ZA" dirty="0"/>
                    </a:p>
                  </a:txBody>
                  <a:tcPr anchor="ctr"/>
                </a:tc>
                <a:tc>
                  <a:txBody>
                    <a:bodyPr/>
                    <a:lstStyle/>
                    <a:p>
                      <a:pPr algn="ctr"/>
                      <a:r>
                        <a:rPr lang="en-US" dirty="0"/>
                        <a:t>Fees</a:t>
                      </a:r>
                      <a:endParaRPr lang="en-ZA" dirty="0"/>
                    </a:p>
                  </a:txBody>
                  <a:tcPr anchor="ctr"/>
                </a:tc>
                <a:extLst>
                  <a:ext uri="{0D108BD9-81ED-4DB2-BD59-A6C34878D82A}">
                    <a16:rowId xmlns:a16="http://schemas.microsoft.com/office/drawing/2014/main" val="3267894617"/>
                  </a:ext>
                </a:extLst>
              </a:tr>
              <a:tr h="628650">
                <a:tc>
                  <a:txBody>
                    <a:bodyPr/>
                    <a:lstStyle/>
                    <a:p>
                      <a:r>
                        <a:rPr lang="en-US" dirty="0"/>
                        <a:t>Super Saver</a:t>
                      </a:r>
                      <a:endParaRPr lang="en-ZA" dirty="0"/>
                    </a:p>
                  </a:txBody>
                  <a:tcPr anchor="ctr"/>
                </a:tc>
                <a:tc>
                  <a:txBody>
                    <a:bodyPr/>
                    <a:lstStyle/>
                    <a:p>
                      <a:pPr algn="ctr"/>
                      <a:r>
                        <a:rPr lang="en-US" dirty="0"/>
                        <a:t>15 August 2026</a:t>
                      </a:r>
                      <a:endParaRPr lang="en-ZA" dirty="0"/>
                    </a:p>
                  </a:txBody>
                  <a:tcPr anchor="ctr"/>
                </a:tc>
                <a:tc>
                  <a:txBody>
                    <a:bodyPr/>
                    <a:lstStyle/>
                    <a:p>
                      <a:pPr algn="ctr"/>
                      <a:r>
                        <a:rPr lang="en-US" dirty="0"/>
                        <a:t>R900</a:t>
                      </a:r>
                      <a:endParaRPr lang="en-ZA" dirty="0"/>
                    </a:p>
                  </a:txBody>
                  <a:tcPr anchor="ctr"/>
                </a:tc>
                <a:extLst>
                  <a:ext uri="{0D108BD9-81ED-4DB2-BD59-A6C34878D82A}">
                    <a16:rowId xmlns:a16="http://schemas.microsoft.com/office/drawing/2014/main" val="399458526"/>
                  </a:ext>
                </a:extLst>
              </a:tr>
              <a:tr h="628650">
                <a:tc>
                  <a:txBody>
                    <a:bodyPr/>
                    <a:lstStyle/>
                    <a:p>
                      <a:r>
                        <a:rPr lang="en-US" dirty="0"/>
                        <a:t>Early Bird</a:t>
                      </a:r>
                      <a:endParaRPr lang="en-ZA" dirty="0"/>
                    </a:p>
                  </a:txBody>
                  <a:tcPr anchor="ctr"/>
                </a:tc>
                <a:tc>
                  <a:txBody>
                    <a:bodyPr/>
                    <a:lstStyle/>
                    <a:p>
                      <a:pPr algn="ctr"/>
                      <a:r>
                        <a:rPr lang="en-US" dirty="0"/>
                        <a:t>28 August 2026</a:t>
                      </a:r>
                      <a:endParaRPr lang="en-ZA" dirty="0"/>
                    </a:p>
                  </a:txBody>
                  <a:tcPr anchor="ctr"/>
                </a:tc>
                <a:tc>
                  <a:txBody>
                    <a:bodyPr/>
                    <a:lstStyle/>
                    <a:p>
                      <a:pPr algn="ctr"/>
                      <a:r>
                        <a:rPr lang="en-US" dirty="0"/>
                        <a:t>R1 000</a:t>
                      </a:r>
                      <a:endParaRPr lang="en-ZA" dirty="0"/>
                    </a:p>
                  </a:txBody>
                  <a:tcPr anchor="ctr"/>
                </a:tc>
                <a:extLst>
                  <a:ext uri="{0D108BD9-81ED-4DB2-BD59-A6C34878D82A}">
                    <a16:rowId xmlns:a16="http://schemas.microsoft.com/office/drawing/2014/main" val="3873742186"/>
                  </a:ext>
                </a:extLst>
              </a:tr>
              <a:tr h="628650">
                <a:tc>
                  <a:txBody>
                    <a:bodyPr/>
                    <a:lstStyle/>
                    <a:p>
                      <a:r>
                        <a:rPr lang="en-US" dirty="0"/>
                        <a:t>Final</a:t>
                      </a:r>
                      <a:endParaRPr lang="en-ZA" dirty="0"/>
                    </a:p>
                  </a:txBody>
                  <a:tcPr anchor="ctr"/>
                </a:tc>
                <a:tc>
                  <a:txBody>
                    <a:bodyPr/>
                    <a:lstStyle/>
                    <a:p>
                      <a:pPr algn="ctr"/>
                      <a:r>
                        <a:rPr lang="en-US" dirty="0"/>
                        <a:t>4 September 2026</a:t>
                      </a:r>
                      <a:endParaRPr lang="en-ZA" dirty="0"/>
                    </a:p>
                  </a:txBody>
                  <a:tcPr anchor="ctr"/>
                </a:tc>
                <a:tc>
                  <a:txBody>
                    <a:bodyPr/>
                    <a:lstStyle/>
                    <a:p>
                      <a:pPr algn="ctr"/>
                      <a:r>
                        <a:rPr lang="en-US" dirty="0"/>
                        <a:t>R1 500</a:t>
                      </a:r>
                      <a:endParaRPr lang="en-ZA" dirty="0"/>
                    </a:p>
                  </a:txBody>
                  <a:tcPr anchor="ctr"/>
                </a:tc>
                <a:extLst>
                  <a:ext uri="{0D108BD9-81ED-4DB2-BD59-A6C34878D82A}">
                    <a16:rowId xmlns:a16="http://schemas.microsoft.com/office/drawing/2014/main" val="3902811394"/>
                  </a:ext>
                </a:extLst>
              </a:tr>
            </a:tbl>
          </a:graphicData>
        </a:graphic>
      </p:graphicFrame>
    </p:spTree>
    <p:extLst>
      <p:ext uri="{BB962C8B-B14F-4D97-AF65-F5344CB8AC3E}">
        <p14:creationId xmlns:p14="http://schemas.microsoft.com/office/powerpoint/2010/main" val="3757744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53B7D3C6-BA2E-29EA-FD87-23FB26E9EFAA}"/>
              </a:ext>
            </a:extLst>
          </p:cNvPr>
          <p:cNvPicPr>
            <a:picLocks noChangeAspect="1"/>
          </p:cNvPicPr>
          <p:nvPr/>
        </p:nvPicPr>
        <p:blipFill>
          <a:blip r:embed="rId2"/>
          <a:stretch>
            <a:fillRect/>
          </a:stretch>
        </p:blipFill>
        <p:spPr>
          <a:xfrm>
            <a:off x="2108106" y="4194375"/>
            <a:ext cx="1600200" cy="1518557"/>
          </a:xfrm>
          <a:prstGeom prst="rect">
            <a:avLst/>
          </a:prstGeom>
        </p:spPr>
      </p:pic>
      <p:pic>
        <p:nvPicPr>
          <p:cNvPr id="16" name="Picture 15">
            <a:extLst>
              <a:ext uri="{FF2B5EF4-FFF2-40B4-BE49-F238E27FC236}">
                <a16:creationId xmlns:a16="http://schemas.microsoft.com/office/drawing/2014/main" id="{D88B1A7D-BE25-7752-BC58-938429F6AEC0}"/>
              </a:ext>
            </a:extLst>
          </p:cNvPr>
          <p:cNvPicPr>
            <a:picLocks noChangeAspect="1"/>
          </p:cNvPicPr>
          <p:nvPr/>
        </p:nvPicPr>
        <p:blipFill>
          <a:blip r:embed="rId3"/>
          <a:stretch>
            <a:fillRect/>
          </a:stretch>
        </p:blipFill>
        <p:spPr>
          <a:xfrm>
            <a:off x="4550664" y="1371600"/>
            <a:ext cx="1108620" cy="1003301"/>
          </a:xfrm>
          <a:prstGeom prst="rect">
            <a:avLst/>
          </a:prstGeom>
        </p:spPr>
      </p:pic>
      <p:pic>
        <p:nvPicPr>
          <p:cNvPr id="14" name="Picture 13">
            <a:extLst>
              <a:ext uri="{FF2B5EF4-FFF2-40B4-BE49-F238E27FC236}">
                <a16:creationId xmlns:a16="http://schemas.microsoft.com/office/drawing/2014/main" id="{16693D3B-DA10-C3B1-01C6-E605ACF71752}"/>
              </a:ext>
            </a:extLst>
          </p:cNvPr>
          <p:cNvPicPr>
            <a:picLocks noChangeAspect="1"/>
          </p:cNvPicPr>
          <p:nvPr/>
        </p:nvPicPr>
        <p:blipFill>
          <a:blip r:embed="rId4"/>
          <a:stretch>
            <a:fillRect/>
          </a:stretch>
        </p:blipFill>
        <p:spPr>
          <a:xfrm>
            <a:off x="352038" y="1371600"/>
            <a:ext cx="1171962" cy="1014534"/>
          </a:xfrm>
          <a:prstGeom prst="rect">
            <a:avLst/>
          </a:prstGeom>
        </p:spPr>
      </p:pic>
      <p:sp>
        <p:nvSpPr>
          <p:cNvPr id="2" name="Title 1">
            <a:extLst>
              <a:ext uri="{FF2B5EF4-FFF2-40B4-BE49-F238E27FC236}">
                <a16:creationId xmlns:a16="http://schemas.microsoft.com/office/drawing/2014/main" id="{5EB6BEC1-3307-5A4F-8D5F-F74A82E9687B}"/>
              </a:ext>
            </a:extLst>
          </p:cNvPr>
          <p:cNvSpPr>
            <a:spLocks noGrp="1"/>
          </p:cNvSpPr>
          <p:nvPr>
            <p:ph type="title"/>
          </p:nvPr>
        </p:nvSpPr>
        <p:spPr>
          <a:xfrm>
            <a:off x="435864" y="238062"/>
            <a:ext cx="8229600" cy="792162"/>
          </a:xfrm>
        </p:spPr>
        <p:txBody>
          <a:bodyPr>
            <a:normAutofit/>
          </a:bodyPr>
          <a:lstStyle/>
          <a:p>
            <a:r>
              <a:rPr lang="en-US" dirty="0"/>
              <a:t>Awards</a:t>
            </a:r>
          </a:p>
        </p:txBody>
      </p:sp>
      <p:sp>
        <p:nvSpPr>
          <p:cNvPr id="9" name="Content Placeholder 8">
            <a:extLst>
              <a:ext uri="{FF2B5EF4-FFF2-40B4-BE49-F238E27FC236}">
                <a16:creationId xmlns:a16="http://schemas.microsoft.com/office/drawing/2014/main" id="{9AA78EB1-925F-D060-3C5F-F555B84DAD1E}"/>
              </a:ext>
            </a:extLst>
          </p:cNvPr>
          <p:cNvSpPr>
            <a:spLocks noGrp="1"/>
          </p:cNvSpPr>
          <p:nvPr>
            <p:ph idx="1"/>
          </p:nvPr>
        </p:nvSpPr>
        <p:spPr>
          <a:xfrm>
            <a:off x="478535" y="986758"/>
            <a:ext cx="8008973" cy="451874"/>
          </a:xfrm>
        </p:spPr>
        <p:txBody>
          <a:bodyPr>
            <a:noAutofit/>
          </a:bodyPr>
          <a:lstStyle/>
          <a:p>
            <a:pPr marL="0" indent="0">
              <a:lnSpc>
                <a:spcPct val="110000"/>
              </a:lnSpc>
              <a:spcBef>
                <a:spcPts val="300"/>
              </a:spcBef>
              <a:spcAft>
                <a:spcPts val="300"/>
              </a:spcAft>
              <a:buNone/>
            </a:pPr>
            <a:r>
              <a:rPr lang="en-ZA" sz="1600" dirty="0"/>
              <a:t>To win an award your entry must have achieved the following scores:</a:t>
            </a:r>
          </a:p>
        </p:txBody>
      </p:sp>
      <p:sp>
        <p:nvSpPr>
          <p:cNvPr id="7" name="Content Placeholder 8">
            <a:extLst>
              <a:ext uri="{FF2B5EF4-FFF2-40B4-BE49-F238E27FC236}">
                <a16:creationId xmlns:a16="http://schemas.microsoft.com/office/drawing/2014/main" id="{9052EFAA-BDCB-41E9-53B1-006E363C6C08}"/>
              </a:ext>
            </a:extLst>
          </p:cNvPr>
          <p:cNvSpPr txBox="1">
            <a:spLocks/>
          </p:cNvSpPr>
          <p:nvPr/>
        </p:nvSpPr>
        <p:spPr>
          <a:xfrm>
            <a:off x="3581400" y="4396144"/>
            <a:ext cx="6043051" cy="1115017"/>
          </a:xfrm>
          <a:prstGeom prst="rect">
            <a:avLst/>
          </a:prstGeom>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300"/>
              </a:spcBef>
              <a:spcAft>
                <a:spcPts val="300"/>
              </a:spcAft>
              <a:buNone/>
            </a:pPr>
            <a:r>
              <a:rPr lang="en-ZA" sz="1600" b="1" dirty="0"/>
              <a:t>Chairperson’s Award of Excellence</a:t>
            </a:r>
          </a:p>
          <a:p>
            <a:pPr marL="0" indent="0">
              <a:lnSpc>
                <a:spcPct val="110000"/>
              </a:lnSpc>
              <a:spcBef>
                <a:spcPts val="300"/>
              </a:spcBef>
              <a:spcAft>
                <a:spcPts val="300"/>
              </a:spcAft>
              <a:buNone/>
            </a:pPr>
            <a:r>
              <a:rPr lang="en-ZA" sz="1600" b="1" dirty="0"/>
              <a:t>MACE Award for Outstanding Research</a:t>
            </a:r>
          </a:p>
          <a:p>
            <a:pPr marL="0" indent="0">
              <a:lnSpc>
                <a:spcPct val="110000"/>
              </a:lnSpc>
              <a:spcBef>
                <a:spcPts val="300"/>
              </a:spcBef>
              <a:spcAft>
                <a:spcPts val="300"/>
              </a:spcAft>
              <a:buNone/>
            </a:pPr>
            <a:r>
              <a:rPr lang="en-ZA" sz="1600" b="1" dirty="0"/>
              <a:t>The Severus Cerff Award for Consistent Excellence</a:t>
            </a:r>
            <a:endParaRPr lang="en-ZA" sz="1600" dirty="0"/>
          </a:p>
          <a:p>
            <a:pPr>
              <a:lnSpc>
                <a:spcPct val="110000"/>
              </a:lnSpc>
              <a:spcBef>
                <a:spcPts val="300"/>
              </a:spcBef>
              <a:spcAft>
                <a:spcPts val="300"/>
              </a:spcAft>
            </a:pPr>
            <a:endParaRPr lang="en-ZA" sz="1600" dirty="0"/>
          </a:p>
        </p:txBody>
      </p:sp>
      <p:sp>
        <p:nvSpPr>
          <p:cNvPr id="10" name="TextBox 9">
            <a:extLst>
              <a:ext uri="{FF2B5EF4-FFF2-40B4-BE49-F238E27FC236}">
                <a16:creationId xmlns:a16="http://schemas.microsoft.com/office/drawing/2014/main" id="{5A929C3B-503E-E997-1414-97D548F49912}"/>
              </a:ext>
            </a:extLst>
          </p:cNvPr>
          <p:cNvSpPr txBox="1"/>
          <p:nvPr/>
        </p:nvSpPr>
        <p:spPr>
          <a:xfrm>
            <a:off x="1400562" y="1550745"/>
            <a:ext cx="3323838" cy="612988"/>
          </a:xfrm>
          <a:prstGeom prst="rect">
            <a:avLst/>
          </a:prstGeom>
          <a:noFill/>
        </p:spPr>
        <p:txBody>
          <a:bodyPr wrap="square">
            <a:spAutoFit/>
          </a:bodyPr>
          <a:lstStyle/>
          <a:p>
            <a:pPr marL="0" indent="0">
              <a:lnSpc>
                <a:spcPct val="110000"/>
              </a:lnSpc>
              <a:spcBef>
                <a:spcPts val="300"/>
              </a:spcBef>
              <a:spcAft>
                <a:spcPts val="300"/>
              </a:spcAft>
              <a:buNone/>
            </a:pPr>
            <a:r>
              <a:rPr lang="en-ZA" sz="1600" b="1" dirty="0"/>
              <a:t>Bronze Award of Excellence</a:t>
            </a:r>
            <a:r>
              <a:rPr lang="en-ZA" sz="1600" dirty="0"/>
              <a:t>: 5.24 to 5.74</a:t>
            </a:r>
          </a:p>
        </p:txBody>
      </p:sp>
      <p:sp>
        <p:nvSpPr>
          <p:cNvPr id="12" name="TextBox 11">
            <a:extLst>
              <a:ext uri="{FF2B5EF4-FFF2-40B4-BE49-F238E27FC236}">
                <a16:creationId xmlns:a16="http://schemas.microsoft.com/office/drawing/2014/main" id="{225E5B9D-541E-8835-1D4B-2B8EC8969539}"/>
              </a:ext>
            </a:extLst>
          </p:cNvPr>
          <p:cNvSpPr txBox="1"/>
          <p:nvPr/>
        </p:nvSpPr>
        <p:spPr>
          <a:xfrm>
            <a:off x="5625086" y="1550745"/>
            <a:ext cx="2874264" cy="612988"/>
          </a:xfrm>
          <a:prstGeom prst="rect">
            <a:avLst/>
          </a:prstGeom>
          <a:noFill/>
        </p:spPr>
        <p:txBody>
          <a:bodyPr wrap="square">
            <a:spAutoFit/>
          </a:bodyPr>
          <a:lstStyle/>
          <a:p>
            <a:pPr marL="0" indent="0">
              <a:lnSpc>
                <a:spcPct val="110000"/>
              </a:lnSpc>
              <a:spcBef>
                <a:spcPts val="300"/>
              </a:spcBef>
              <a:spcAft>
                <a:spcPts val="300"/>
              </a:spcAft>
              <a:buNone/>
            </a:pPr>
            <a:r>
              <a:rPr lang="en-ZA" sz="1600" b="1" dirty="0"/>
              <a:t>Silver Award of Excellence</a:t>
            </a:r>
            <a:r>
              <a:rPr lang="en-ZA" sz="1600" dirty="0"/>
              <a:t>: 5.75 or higher </a:t>
            </a:r>
          </a:p>
        </p:txBody>
      </p:sp>
      <p:sp>
        <p:nvSpPr>
          <p:cNvPr id="18" name="TextBox 17">
            <a:extLst>
              <a:ext uri="{FF2B5EF4-FFF2-40B4-BE49-F238E27FC236}">
                <a16:creationId xmlns:a16="http://schemas.microsoft.com/office/drawing/2014/main" id="{433B1EC7-67FF-EB30-AC44-F52A773382D0}"/>
              </a:ext>
            </a:extLst>
          </p:cNvPr>
          <p:cNvSpPr txBox="1"/>
          <p:nvPr/>
        </p:nvSpPr>
        <p:spPr>
          <a:xfrm>
            <a:off x="533399" y="2621968"/>
            <a:ext cx="4753709" cy="342145"/>
          </a:xfrm>
          <a:prstGeom prst="rect">
            <a:avLst/>
          </a:prstGeom>
          <a:noFill/>
        </p:spPr>
        <p:txBody>
          <a:bodyPr wrap="square">
            <a:spAutoFit/>
          </a:bodyPr>
          <a:lstStyle/>
          <a:p>
            <a:pPr marL="0" indent="0">
              <a:lnSpc>
                <a:spcPct val="110000"/>
              </a:lnSpc>
              <a:spcBef>
                <a:spcPts val="300"/>
              </a:spcBef>
              <a:spcAft>
                <a:spcPts val="300"/>
              </a:spcAft>
              <a:buFont typeface="Arial" pitchFamily="34" charset="0"/>
              <a:buNone/>
            </a:pPr>
            <a:r>
              <a:rPr lang="en-ZA" sz="1600" dirty="0"/>
              <a:t>Then there are special awards:</a:t>
            </a:r>
          </a:p>
        </p:txBody>
      </p:sp>
      <p:sp>
        <p:nvSpPr>
          <p:cNvPr id="20" name="TextBox 19">
            <a:extLst>
              <a:ext uri="{FF2B5EF4-FFF2-40B4-BE49-F238E27FC236}">
                <a16:creationId xmlns:a16="http://schemas.microsoft.com/office/drawing/2014/main" id="{B21A7753-D54A-FFBE-B6AE-ED8C1DAD7A41}"/>
              </a:ext>
            </a:extLst>
          </p:cNvPr>
          <p:cNvSpPr txBox="1"/>
          <p:nvPr/>
        </p:nvSpPr>
        <p:spPr>
          <a:xfrm>
            <a:off x="1447800" y="3117248"/>
            <a:ext cx="2895600" cy="883832"/>
          </a:xfrm>
          <a:prstGeom prst="rect">
            <a:avLst/>
          </a:prstGeom>
          <a:noFill/>
        </p:spPr>
        <p:txBody>
          <a:bodyPr wrap="square">
            <a:spAutoFit/>
          </a:bodyPr>
          <a:lstStyle/>
          <a:p>
            <a:pPr marL="0" indent="0">
              <a:lnSpc>
                <a:spcPct val="110000"/>
              </a:lnSpc>
              <a:spcBef>
                <a:spcPts val="300"/>
              </a:spcBef>
              <a:spcAft>
                <a:spcPts val="300"/>
              </a:spcAft>
              <a:buNone/>
            </a:pPr>
            <a:r>
              <a:rPr lang="en-ZA" sz="1600" b="1" dirty="0"/>
              <a:t>Gold Award of Excellence</a:t>
            </a:r>
            <a:r>
              <a:rPr lang="en-ZA" sz="1600" dirty="0"/>
              <a:t>: The highest scoring Silver award winner in a category </a:t>
            </a:r>
          </a:p>
        </p:txBody>
      </p:sp>
      <p:sp>
        <p:nvSpPr>
          <p:cNvPr id="22" name="TextBox 21">
            <a:extLst>
              <a:ext uri="{FF2B5EF4-FFF2-40B4-BE49-F238E27FC236}">
                <a16:creationId xmlns:a16="http://schemas.microsoft.com/office/drawing/2014/main" id="{2C96DD4B-BE4D-37D0-2EF6-87756EBD18C6}"/>
              </a:ext>
            </a:extLst>
          </p:cNvPr>
          <p:cNvSpPr txBox="1"/>
          <p:nvPr/>
        </p:nvSpPr>
        <p:spPr>
          <a:xfrm>
            <a:off x="5625086" y="3117248"/>
            <a:ext cx="3290314" cy="883832"/>
          </a:xfrm>
          <a:prstGeom prst="rect">
            <a:avLst/>
          </a:prstGeom>
          <a:noFill/>
        </p:spPr>
        <p:txBody>
          <a:bodyPr wrap="square">
            <a:spAutoFit/>
          </a:bodyPr>
          <a:lstStyle/>
          <a:p>
            <a:pPr marL="0" indent="0">
              <a:lnSpc>
                <a:spcPct val="110000"/>
              </a:lnSpc>
              <a:spcBef>
                <a:spcPts val="300"/>
              </a:spcBef>
              <a:spcAft>
                <a:spcPts val="300"/>
              </a:spcAft>
              <a:buNone/>
            </a:pPr>
            <a:r>
              <a:rPr lang="en-ZA" sz="1600" b="1" dirty="0"/>
              <a:t>Platinum Award of Excellence: </a:t>
            </a:r>
            <a:r>
              <a:rPr lang="en-ZA" sz="1600" dirty="0"/>
              <a:t>The highest scoring Gold Award winning entry in every division</a:t>
            </a:r>
          </a:p>
        </p:txBody>
      </p:sp>
      <p:pic>
        <p:nvPicPr>
          <p:cNvPr id="24" name="Picture 23">
            <a:extLst>
              <a:ext uri="{FF2B5EF4-FFF2-40B4-BE49-F238E27FC236}">
                <a16:creationId xmlns:a16="http://schemas.microsoft.com/office/drawing/2014/main" id="{10D6845D-1EE9-F89F-9F42-F36CA1B4C7F7}"/>
              </a:ext>
            </a:extLst>
          </p:cNvPr>
          <p:cNvPicPr>
            <a:picLocks noChangeAspect="1"/>
          </p:cNvPicPr>
          <p:nvPr/>
        </p:nvPicPr>
        <p:blipFill>
          <a:blip r:embed="rId5"/>
          <a:stretch>
            <a:fillRect/>
          </a:stretch>
        </p:blipFill>
        <p:spPr>
          <a:xfrm>
            <a:off x="354289" y="3048000"/>
            <a:ext cx="1093511" cy="1070369"/>
          </a:xfrm>
          <a:prstGeom prst="rect">
            <a:avLst/>
          </a:prstGeom>
        </p:spPr>
      </p:pic>
      <p:pic>
        <p:nvPicPr>
          <p:cNvPr id="26" name="Picture 25">
            <a:extLst>
              <a:ext uri="{FF2B5EF4-FFF2-40B4-BE49-F238E27FC236}">
                <a16:creationId xmlns:a16="http://schemas.microsoft.com/office/drawing/2014/main" id="{4844FE0A-0D19-0843-AE49-77912FE7E0E4}"/>
              </a:ext>
            </a:extLst>
          </p:cNvPr>
          <p:cNvPicPr>
            <a:picLocks noChangeAspect="1"/>
          </p:cNvPicPr>
          <p:nvPr/>
        </p:nvPicPr>
        <p:blipFill>
          <a:blip r:embed="rId6"/>
          <a:stretch>
            <a:fillRect/>
          </a:stretch>
        </p:blipFill>
        <p:spPr>
          <a:xfrm>
            <a:off x="4550664" y="3048000"/>
            <a:ext cx="1134524" cy="1047698"/>
          </a:xfrm>
          <a:prstGeom prst="rect">
            <a:avLst/>
          </a:prstGeom>
        </p:spPr>
      </p:pic>
      <p:sp>
        <p:nvSpPr>
          <p:cNvPr id="32" name="Rectangle 31">
            <a:extLst>
              <a:ext uri="{FF2B5EF4-FFF2-40B4-BE49-F238E27FC236}">
                <a16:creationId xmlns:a16="http://schemas.microsoft.com/office/drawing/2014/main" id="{DFD0BE71-8F91-28CD-DD89-9FBD498E6547}"/>
              </a:ext>
            </a:extLst>
          </p:cNvPr>
          <p:cNvSpPr/>
          <p:nvPr/>
        </p:nvSpPr>
        <p:spPr>
          <a:xfrm>
            <a:off x="179294" y="1355754"/>
            <a:ext cx="8736106" cy="1070369"/>
          </a:xfrm>
          <a:prstGeom prst="rect">
            <a:avLst/>
          </a:prstGeom>
          <a:noFill/>
          <a:ln w="3175">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3" name="Rectangle 32">
            <a:extLst>
              <a:ext uri="{FF2B5EF4-FFF2-40B4-BE49-F238E27FC236}">
                <a16:creationId xmlns:a16="http://schemas.microsoft.com/office/drawing/2014/main" id="{75705BED-F6BC-0037-8CDB-E471F3ED9B45}"/>
              </a:ext>
            </a:extLst>
          </p:cNvPr>
          <p:cNvSpPr/>
          <p:nvPr/>
        </p:nvSpPr>
        <p:spPr>
          <a:xfrm>
            <a:off x="179294" y="2964114"/>
            <a:ext cx="8736106" cy="2745444"/>
          </a:xfrm>
          <a:prstGeom prst="rect">
            <a:avLst/>
          </a:prstGeom>
          <a:noFill/>
          <a:ln w="3175">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37074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10" grpId="0"/>
      <p:bldP spid="12"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AC70F-864A-FBDE-676C-33128AB6ADE3}"/>
              </a:ext>
            </a:extLst>
          </p:cNvPr>
          <p:cNvSpPr>
            <a:spLocks noGrp="1"/>
          </p:cNvSpPr>
          <p:nvPr>
            <p:ph type="title"/>
          </p:nvPr>
        </p:nvSpPr>
        <p:spPr/>
        <p:txBody>
          <a:bodyPr/>
          <a:lstStyle/>
          <a:p>
            <a:r>
              <a:rPr lang="en-US" dirty="0"/>
              <a:t>The rules</a:t>
            </a:r>
          </a:p>
        </p:txBody>
      </p:sp>
      <p:sp>
        <p:nvSpPr>
          <p:cNvPr id="3" name="Content Placeholder 2">
            <a:extLst>
              <a:ext uri="{FF2B5EF4-FFF2-40B4-BE49-F238E27FC236}">
                <a16:creationId xmlns:a16="http://schemas.microsoft.com/office/drawing/2014/main" id="{4B33FB28-28AA-63C6-EA1B-585DD5415A68}"/>
              </a:ext>
            </a:extLst>
          </p:cNvPr>
          <p:cNvSpPr>
            <a:spLocks noGrp="1"/>
          </p:cNvSpPr>
          <p:nvPr>
            <p:ph idx="1"/>
          </p:nvPr>
        </p:nvSpPr>
        <p:spPr>
          <a:xfrm>
            <a:off x="457200" y="1129553"/>
            <a:ext cx="8458200" cy="4598894"/>
          </a:xfrm>
        </p:spPr>
        <p:txBody>
          <a:bodyPr>
            <a:noAutofit/>
          </a:bodyPr>
          <a:lstStyle/>
          <a:p>
            <a:r>
              <a:rPr lang="en-US" sz="1800" dirty="0"/>
              <a:t>You must be a member in good standing of MACE.</a:t>
            </a:r>
          </a:p>
          <a:p>
            <a:r>
              <a:rPr lang="en-US" sz="1800" dirty="0"/>
              <a:t>You must ensure that the </a:t>
            </a:r>
            <a:r>
              <a:rPr lang="en-US" sz="1800" dirty="0" err="1"/>
              <a:t>PoP</a:t>
            </a:r>
            <a:r>
              <a:rPr lang="en-US" sz="1800" dirty="0"/>
              <a:t> for the entries reach us by 4 September 2026.</a:t>
            </a:r>
          </a:p>
          <a:p>
            <a:r>
              <a:rPr lang="en-US" sz="1800" dirty="0"/>
              <a:t>The project must have been done between 1 March 2025 and 4 September 2026.</a:t>
            </a:r>
          </a:p>
          <a:p>
            <a:r>
              <a:rPr lang="en-US" sz="1800" dirty="0"/>
              <a:t>Most of the work (51%+) must have been done by you and not by an agency.</a:t>
            </a:r>
          </a:p>
          <a:p>
            <a:r>
              <a:rPr lang="en-US" sz="1800" dirty="0"/>
              <a:t>The “Permission to enter” letter must be signed by the appropriate person – Head of the Department.</a:t>
            </a:r>
          </a:p>
          <a:p>
            <a:r>
              <a:rPr lang="en-ZA" sz="1800" dirty="0"/>
              <a:t>Long-term campaigns may be entered, but the focus must be on the elements that were rolled out from 1 March 2025 to the day the entry is submitted in 2026. </a:t>
            </a:r>
            <a:endParaRPr lang="en-US" sz="1800" dirty="0"/>
          </a:p>
          <a:p>
            <a:r>
              <a:rPr lang="en-ZA" sz="1800" b="1" dirty="0"/>
              <a:t>Entries</a:t>
            </a:r>
            <a:r>
              <a:rPr lang="en-ZA" sz="1800" dirty="0"/>
              <a:t> that have </a:t>
            </a:r>
            <a:r>
              <a:rPr lang="en-ZA" sz="1800" b="1" dirty="0"/>
              <a:t>won</a:t>
            </a:r>
            <a:r>
              <a:rPr lang="en-ZA" sz="1800" dirty="0"/>
              <a:t> in previous years </a:t>
            </a:r>
            <a:r>
              <a:rPr lang="en-ZA" sz="1800" b="1" dirty="0"/>
              <a:t>may not </a:t>
            </a:r>
            <a:r>
              <a:rPr lang="en-ZA" sz="1800" dirty="0"/>
              <a:t>be resubmitted, except if they were part of a multi-year campaign and new elements were added within the time frame.</a:t>
            </a:r>
          </a:p>
          <a:p>
            <a:pPr marL="0" indent="0">
              <a:buNone/>
            </a:pPr>
            <a:endParaRPr lang="en-US" sz="1800" dirty="0"/>
          </a:p>
        </p:txBody>
      </p:sp>
    </p:spTree>
    <p:extLst>
      <p:ext uri="{BB962C8B-B14F-4D97-AF65-F5344CB8AC3E}">
        <p14:creationId xmlns:p14="http://schemas.microsoft.com/office/powerpoint/2010/main" val="42928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368B1-F8F9-2B0A-A9F6-BC7374E1DE29}"/>
              </a:ext>
            </a:extLst>
          </p:cNvPr>
          <p:cNvSpPr>
            <a:spLocks noGrp="1"/>
          </p:cNvSpPr>
          <p:nvPr>
            <p:ph type="title"/>
          </p:nvPr>
        </p:nvSpPr>
        <p:spPr/>
        <p:txBody>
          <a:bodyPr/>
          <a:lstStyle/>
          <a:p>
            <a:r>
              <a:rPr lang="en-US" dirty="0"/>
              <a:t>The seven-point scale of excellence</a:t>
            </a:r>
          </a:p>
        </p:txBody>
      </p:sp>
      <p:pic>
        <p:nvPicPr>
          <p:cNvPr id="6" name="Picture 5">
            <a:extLst>
              <a:ext uri="{FF2B5EF4-FFF2-40B4-BE49-F238E27FC236}">
                <a16:creationId xmlns:a16="http://schemas.microsoft.com/office/drawing/2014/main" id="{BCD21B5F-547E-A6B3-66F7-833A57DE4344}"/>
              </a:ext>
            </a:extLst>
          </p:cNvPr>
          <p:cNvPicPr>
            <a:picLocks noChangeAspect="1"/>
          </p:cNvPicPr>
          <p:nvPr/>
        </p:nvPicPr>
        <p:blipFill>
          <a:blip r:embed="rId2"/>
          <a:stretch>
            <a:fillRect/>
          </a:stretch>
        </p:blipFill>
        <p:spPr>
          <a:xfrm>
            <a:off x="488576" y="1143000"/>
            <a:ext cx="7563906" cy="4448796"/>
          </a:xfrm>
          <a:prstGeom prst="rect">
            <a:avLst/>
          </a:prstGeom>
        </p:spPr>
      </p:pic>
    </p:spTree>
    <p:extLst>
      <p:ext uri="{BB962C8B-B14F-4D97-AF65-F5344CB8AC3E}">
        <p14:creationId xmlns:p14="http://schemas.microsoft.com/office/powerpoint/2010/main" val="1791952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7974934-BDB4-FF81-0640-03DA5F0BECAB}"/>
              </a:ext>
            </a:extLst>
          </p:cNvPr>
          <p:cNvSpPr>
            <a:spLocks noGrp="1"/>
          </p:cNvSpPr>
          <p:nvPr>
            <p:ph type="title"/>
          </p:nvPr>
        </p:nvSpPr>
        <p:spPr>
          <a:xfrm>
            <a:off x="457200" y="274638"/>
            <a:ext cx="8229600" cy="1020762"/>
          </a:xfrm>
        </p:spPr>
        <p:txBody>
          <a:bodyPr/>
          <a:lstStyle/>
          <a:p>
            <a:r>
              <a:rPr lang="en-US" dirty="0"/>
              <a:t>Disqualification</a:t>
            </a:r>
          </a:p>
        </p:txBody>
      </p:sp>
      <p:sp>
        <p:nvSpPr>
          <p:cNvPr id="3" name="Content Placeholder 2">
            <a:extLst>
              <a:ext uri="{FF2B5EF4-FFF2-40B4-BE49-F238E27FC236}">
                <a16:creationId xmlns:a16="http://schemas.microsoft.com/office/drawing/2014/main" id="{E918EE86-2431-DB47-8EF8-6C63867A37D8}"/>
              </a:ext>
            </a:extLst>
          </p:cNvPr>
          <p:cNvSpPr>
            <a:spLocks noGrp="1"/>
          </p:cNvSpPr>
          <p:nvPr>
            <p:ph sz="half" idx="2"/>
          </p:nvPr>
        </p:nvSpPr>
        <p:spPr>
          <a:xfrm>
            <a:off x="3581400" y="1295400"/>
            <a:ext cx="5334000" cy="4490104"/>
          </a:xfrm>
        </p:spPr>
        <p:txBody>
          <a:bodyPr>
            <a:normAutofit fontScale="92500" lnSpcReduction="10000"/>
          </a:bodyPr>
          <a:lstStyle/>
          <a:p>
            <a:pPr marL="0" indent="0">
              <a:lnSpc>
                <a:spcPct val="110000"/>
              </a:lnSpc>
              <a:buNone/>
            </a:pPr>
            <a:r>
              <a:rPr lang="en-ZA" sz="1600" dirty="0"/>
              <a:t>Our goal is to recognise excellence, not to disqualify entries. However, to ensure fairness for all entrants, entries may be disqualified if:</a:t>
            </a:r>
          </a:p>
          <a:p>
            <a:pPr>
              <a:lnSpc>
                <a:spcPct val="110000"/>
              </a:lnSpc>
            </a:pPr>
            <a:r>
              <a:rPr lang="en-ZA" sz="1600" dirty="0"/>
              <a:t>You did not use the entry form on the 2026 MACE Excellence Awards website.</a:t>
            </a:r>
          </a:p>
          <a:p>
            <a:pPr>
              <a:lnSpc>
                <a:spcPct val="110000"/>
              </a:lnSpc>
            </a:pPr>
            <a:r>
              <a:rPr lang="en-ZA" sz="1600" dirty="0"/>
              <a:t>They consist mainly of syndicated, reprinted, or stock material.</a:t>
            </a:r>
          </a:p>
          <a:p>
            <a:pPr>
              <a:lnSpc>
                <a:spcPct val="110000"/>
              </a:lnSpc>
            </a:pPr>
            <a:r>
              <a:rPr lang="en-ZA" sz="1600" dirty="0"/>
              <a:t>Work plans or supporting documentation exceed the prescribed length.</a:t>
            </a:r>
          </a:p>
          <a:p>
            <a:pPr>
              <a:lnSpc>
                <a:spcPct val="110000"/>
              </a:lnSpc>
            </a:pPr>
            <a:r>
              <a:rPr lang="en-ZA" sz="1600" dirty="0"/>
              <a:t>The project falls outside the specified eligibility period.</a:t>
            </a:r>
          </a:p>
          <a:p>
            <a:pPr>
              <a:lnSpc>
                <a:spcPct val="110000"/>
              </a:lnSpc>
            </a:pPr>
            <a:r>
              <a:rPr lang="en-ZA" sz="1600" dirty="0"/>
              <a:t>Submission requirements outlined in the Entry Guidelines have not been met.</a:t>
            </a:r>
          </a:p>
          <a:p>
            <a:pPr marL="0" indent="0">
              <a:lnSpc>
                <a:spcPct val="110000"/>
              </a:lnSpc>
              <a:buNone/>
            </a:pPr>
            <a:r>
              <a:rPr lang="en-ZA" sz="1600" dirty="0"/>
              <a:t>A final review of your entry against the guidelines before submission can help avoid disappointment.</a:t>
            </a:r>
          </a:p>
          <a:p>
            <a:pPr lvl="1"/>
            <a:endParaRPr lang="en-US" sz="1600" dirty="0"/>
          </a:p>
        </p:txBody>
      </p:sp>
      <p:pic>
        <p:nvPicPr>
          <p:cNvPr id="9" name="Graphic 8" descr="Badge Cross outline">
            <a:extLst>
              <a:ext uri="{FF2B5EF4-FFF2-40B4-BE49-F238E27FC236}">
                <a16:creationId xmlns:a16="http://schemas.microsoft.com/office/drawing/2014/main" id="{0667E114-D61F-F336-5C8C-BD77145B44D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8600" y="1524000"/>
            <a:ext cx="3581400" cy="3581400"/>
          </a:xfrm>
          <a:prstGeom prst="rect">
            <a:avLst/>
          </a:prstGeom>
        </p:spPr>
      </p:pic>
    </p:spTree>
    <p:extLst>
      <p:ext uri="{BB962C8B-B14F-4D97-AF65-F5344CB8AC3E}">
        <p14:creationId xmlns:p14="http://schemas.microsoft.com/office/powerpoint/2010/main" val="90958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BB9FBD0-94CC-E851-50B3-C89F20E68A5A}"/>
              </a:ext>
            </a:extLst>
          </p:cNvPr>
          <p:cNvSpPr>
            <a:spLocks noGrp="1"/>
          </p:cNvSpPr>
          <p:nvPr>
            <p:ph type="title"/>
          </p:nvPr>
        </p:nvSpPr>
        <p:spPr>
          <a:xfrm>
            <a:off x="457200" y="274638"/>
            <a:ext cx="8229600" cy="1020762"/>
          </a:xfrm>
        </p:spPr>
        <p:txBody>
          <a:bodyPr>
            <a:normAutofit/>
          </a:bodyPr>
          <a:lstStyle/>
          <a:p>
            <a:r>
              <a:rPr lang="en-US" sz="2400" dirty="0"/>
              <a:t>The weighting of the work plan and the work sample</a:t>
            </a:r>
          </a:p>
        </p:txBody>
      </p:sp>
      <p:pic>
        <p:nvPicPr>
          <p:cNvPr id="25" name="Picture 24">
            <a:extLst>
              <a:ext uri="{FF2B5EF4-FFF2-40B4-BE49-F238E27FC236}">
                <a16:creationId xmlns:a16="http://schemas.microsoft.com/office/drawing/2014/main" id="{57052973-5279-5502-6265-CCC4C6BFC266}"/>
              </a:ext>
            </a:extLst>
          </p:cNvPr>
          <p:cNvPicPr>
            <a:picLocks noChangeAspect="1"/>
          </p:cNvPicPr>
          <p:nvPr/>
        </p:nvPicPr>
        <p:blipFill>
          <a:blip r:embed="rId3"/>
          <a:stretch>
            <a:fillRect/>
          </a:stretch>
        </p:blipFill>
        <p:spPr>
          <a:xfrm>
            <a:off x="3246368" y="2385207"/>
            <a:ext cx="2706529" cy="2580644"/>
          </a:xfrm>
          <a:prstGeom prst="rect">
            <a:avLst/>
          </a:prstGeom>
        </p:spPr>
      </p:pic>
      <p:sp>
        <p:nvSpPr>
          <p:cNvPr id="28" name="TextBox 27">
            <a:extLst>
              <a:ext uri="{FF2B5EF4-FFF2-40B4-BE49-F238E27FC236}">
                <a16:creationId xmlns:a16="http://schemas.microsoft.com/office/drawing/2014/main" id="{24CF3B19-8761-41BF-1271-5689C319C9D8}"/>
              </a:ext>
            </a:extLst>
          </p:cNvPr>
          <p:cNvSpPr txBox="1"/>
          <p:nvPr/>
        </p:nvSpPr>
        <p:spPr>
          <a:xfrm>
            <a:off x="533400" y="1317237"/>
            <a:ext cx="7086600" cy="646331"/>
          </a:xfrm>
          <a:prstGeom prst="rect">
            <a:avLst/>
          </a:prstGeom>
          <a:noFill/>
        </p:spPr>
        <p:txBody>
          <a:bodyPr wrap="square" rtlCol="0">
            <a:spAutoFit/>
          </a:bodyPr>
          <a:lstStyle/>
          <a:p>
            <a:r>
              <a:rPr lang="en-US" dirty="0"/>
              <a:t>The scoring of the different elements in the different divisions is the same, but the weighting of the work plan and the work sample differ:</a:t>
            </a:r>
            <a:endParaRPr lang="en-ZA" dirty="0"/>
          </a:p>
        </p:txBody>
      </p:sp>
      <p:pic>
        <p:nvPicPr>
          <p:cNvPr id="23" name="Picture 22">
            <a:extLst>
              <a:ext uri="{FF2B5EF4-FFF2-40B4-BE49-F238E27FC236}">
                <a16:creationId xmlns:a16="http://schemas.microsoft.com/office/drawing/2014/main" id="{A0D12BBD-3FD4-51DF-943C-6EBDDF26CE84}"/>
              </a:ext>
            </a:extLst>
          </p:cNvPr>
          <p:cNvPicPr>
            <a:picLocks noChangeAspect="1"/>
          </p:cNvPicPr>
          <p:nvPr/>
        </p:nvPicPr>
        <p:blipFill>
          <a:blip r:embed="rId4"/>
          <a:stretch>
            <a:fillRect/>
          </a:stretch>
        </p:blipFill>
        <p:spPr>
          <a:xfrm>
            <a:off x="249536" y="2385207"/>
            <a:ext cx="2722264" cy="2604247"/>
          </a:xfrm>
          <a:prstGeom prst="rect">
            <a:avLst/>
          </a:prstGeom>
        </p:spPr>
      </p:pic>
      <p:grpSp>
        <p:nvGrpSpPr>
          <p:cNvPr id="4" name="Group 3">
            <a:extLst>
              <a:ext uri="{FF2B5EF4-FFF2-40B4-BE49-F238E27FC236}">
                <a16:creationId xmlns:a16="http://schemas.microsoft.com/office/drawing/2014/main" id="{BDAB3FD9-42E7-B3B1-B82B-AD2E29C53B7C}"/>
              </a:ext>
            </a:extLst>
          </p:cNvPr>
          <p:cNvGrpSpPr/>
          <p:nvPr/>
        </p:nvGrpSpPr>
        <p:grpSpPr>
          <a:xfrm>
            <a:off x="5984368" y="2297205"/>
            <a:ext cx="2910096" cy="2756647"/>
            <a:chOff x="5984368" y="2297205"/>
            <a:chExt cx="2910096" cy="2756647"/>
          </a:xfrm>
        </p:grpSpPr>
        <p:pic>
          <p:nvPicPr>
            <p:cNvPr id="27" name="Picture 26">
              <a:extLst>
                <a:ext uri="{FF2B5EF4-FFF2-40B4-BE49-F238E27FC236}">
                  <a16:creationId xmlns:a16="http://schemas.microsoft.com/office/drawing/2014/main" id="{61164466-FEA3-9144-D127-177C230A2D71}"/>
                </a:ext>
              </a:extLst>
            </p:cNvPr>
            <p:cNvPicPr>
              <a:picLocks noChangeAspect="1"/>
            </p:cNvPicPr>
            <p:nvPr/>
          </p:nvPicPr>
          <p:blipFill>
            <a:blip r:embed="rId5"/>
            <a:stretch>
              <a:fillRect/>
            </a:stretch>
          </p:blipFill>
          <p:spPr>
            <a:xfrm>
              <a:off x="6172200" y="2385207"/>
              <a:ext cx="2690793" cy="2588511"/>
            </a:xfrm>
            <a:prstGeom prst="rect">
              <a:avLst/>
            </a:prstGeom>
          </p:spPr>
        </p:pic>
        <p:sp>
          <p:nvSpPr>
            <p:cNvPr id="2" name="Oval 1">
              <a:extLst>
                <a:ext uri="{FF2B5EF4-FFF2-40B4-BE49-F238E27FC236}">
                  <a16:creationId xmlns:a16="http://schemas.microsoft.com/office/drawing/2014/main" id="{6414AA53-2C7B-7167-BA7F-E2EA5EBE3CBB}"/>
                </a:ext>
              </a:extLst>
            </p:cNvPr>
            <p:cNvSpPr/>
            <p:nvPr/>
          </p:nvSpPr>
          <p:spPr>
            <a:xfrm>
              <a:off x="5984368" y="2297205"/>
              <a:ext cx="2910096" cy="2756647"/>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285428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A57ABE-98EB-27B0-F64F-B37DEB702256}"/>
              </a:ext>
            </a:extLst>
          </p:cNvPr>
          <p:cNvPicPr>
            <a:picLocks noChangeAspect="1"/>
          </p:cNvPicPr>
          <p:nvPr/>
        </p:nvPicPr>
        <p:blipFill>
          <a:blip r:embed="rId2"/>
          <a:stretch>
            <a:fillRect/>
          </a:stretch>
        </p:blipFill>
        <p:spPr>
          <a:xfrm>
            <a:off x="457200" y="4152746"/>
            <a:ext cx="4010585" cy="1105054"/>
          </a:xfrm>
          <a:prstGeom prst="rect">
            <a:avLst/>
          </a:prstGeom>
        </p:spPr>
      </p:pic>
      <p:pic>
        <p:nvPicPr>
          <p:cNvPr id="15" name="Picture 14">
            <a:extLst>
              <a:ext uri="{FF2B5EF4-FFF2-40B4-BE49-F238E27FC236}">
                <a16:creationId xmlns:a16="http://schemas.microsoft.com/office/drawing/2014/main" id="{DCF86F18-AD9C-8B4E-BE26-FDBDBA3C8D20}"/>
              </a:ext>
            </a:extLst>
          </p:cNvPr>
          <p:cNvPicPr>
            <a:picLocks noChangeAspect="1"/>
          </p:cNvPicPr>
          <p:nvPr/>
        </p:nvPicPr>
        <p:blipFill>
          <a:blip r:embed="rId3"/>
          <a:stretch>
            <a:fillRect/>
          </a:stretch>
        </p:blipFill>
        <p:spPr>
          <a:xfrm>
            <a:off x="300317" y="2612180"/>
            <a:ext cx="4957483" cy="1057423"/>
          </a:xfrm>
          <a:prstGeom prst="rect">
            <a:avLst/>
          </a:prstGeom>
        </p:spPr>
      </p:pic>
      <p:pic>
        <p:nvPicPr>
          <p:cNvPr id="13" name="Picture 12">
            <a:extLst>
              <a:ext uri="{FF2B5EF4-FFF2-40B4-BE49-F238E27FC236}">
                <a16:creationId xmlns:a16="http://schemas.microsoft.com/office/drawing/2014/main" id="{07D3B8EB-8B3D-4D06-3E99-EE8115B71CCE}"/>
              </a:ext>
            </a:extLst>
          </p:cNvPr>
          <p:cNvPicPr>
            <a:picLocks noChangeAspect="1"/>
          </p:cNvPicPr>
          <p:nvPr/>
        </p:nvPicPr>
        <p:blipFill>
          <a:blip r:embed="rId4"/>
          <a:stretch>
            <a:fillRect/>
          </a:stretch>
        </p:blipFill>
        <p:spPr>
          <a:xfrm>
            <a:off x="300318" y="791329"/>
            <a:ext cx="5087060" cy="1152686"/>
          </a:xfrm>
          <a:prstGeom prst="rect">
            <a:avLst/>
          </a:prstGeom>
        </p:spPr>
      </p:pic>
      <p:sp>
        <p:nvSpPr>
          <p:cNvPr id="2" name="Title 1">
            <a:extLst>
              <a:ext uri="{FF2B5EF4-FFF2-40B4-BE49-F238E27FC236}">
                <a16:creationId xmlns:a16="http://schemas.microsoft.com/office/drawing/2014/main" id="{086FAB00-B75E-64EB-A728-12D04F938428}"/>
              </a:ext>
            </a:extLst>
          </p:cNvPr>
          <p:cNvSpPr>
            <a:spLocks noGrp="1"/>
          </p:cNvSpPr>
          <p:nvPr>
            <p:ph type="title"/>
          </p:nvPr>
        </p:nvSpPr>
        <p:spPr>
          <a:xfrm>
            <a:off x="457200" y="253445"/>
            <a:ext cx="8229600" cy="646331"/>
          </a:xfrm>
        </p:spPr>
        <p:txBody>
          <a:bodyPr/>
          <a:lstStyle/>
          <a:p>
            <a:r>
              <a:rPr lang="en-US" dirty="0"/>
              <a:t>Where to enter your project</a:t>
            </a:r>
          </a:p>
        </p:txBody>
      </p:sp>
      <p:sp>
        <p:nvSpPr>
          <p:cNvPr id="7" name="TextBox 6">
            <a:extLst>
              <a:ext uri="{FF2B5EF4-FFF2-40B4-BE49-F238E27FC236}">
                <a16:creationId xmlns:a16="http://schemas.microsoft.com/office/drawing/2014/main" id="{F486B60E-39B9-F13D-4370-72F924822A90}"/>
              </a:ext>
            </a:extLst>
          </p:cNvPr>
          <p:cNvSpPr txBox="1"/>
          <p:nvPr/>
        </p:nvSpPr>
        <p:spPr>
          <a:xfrm>
            <a:off x="1148820" y="1992868"/>
            <a:ext cx="1905000" cy="369332"/>
          </a:xfrm>
          <a:prstGeom prst="rect">
            <a:avLst/>
          </a:prstGeom>
          <a:noFill/>
        </p:spPr>
        <p:txBody>
          <a:bodyPr wrap="square" rtlCol="0">
            <a:spAutoFit/>
          </a:bodyPr>
          <a:lstStyle/>
          <a:p>
            <a:r>
              <a:rPr lang="en-US" b="1" dirty="0"/>
              <a:t>8 categories</a:t>
            </a:r>
          </a:p>
        </p:txBody>
      </p:sp>
      <p:sp>
        <p:nvSpPr>
          <p:cNvPr id="8" name="TextBox 7">
            <a:extLst>
              <a:ext uri="{FF2B5EF4-FFF2-40B4-BE49-F238E27FC236}">
                <a16:creationId xmlns:a16="http://schemas.microsoft.com/office/drawing/2014/main" id="{FD519964-AD62-3EE9-7357-1469D34D94FE}"/>
              </a:ext>
            </a:extLst>
          </p:cNvPr>
          <p:cNvSpPr txBox="1"/>
          <p:nvPr/>
        </p:nvSpPr>
        <p:spPr>
          <a:xfrm>
            <a:off x="1148820" y="3669268"/>
            <a:ext cx="1905000" cy="369332"/>
          </a:xfrm>
          <a:prstGeom prst="rect">
            <a:avLst/>
          </a:prstGeom>
          <a:noFill/>
        </p:spPr>
        <p:txBody>
          <a:bodyPr wrap="square" rtlCol="0">
            <a:spAutoFit/>
          </a:bodyPr>
          <a:lstStyle/>
          <a:p>
            <a:r>
              <a:rPr lang="en-US" b="1" dirty="0"/>
              <a:t> 12 categories</a:t>
            </a:r>
          </a:p>
        </p:txBody>
      </p:sp>
      <p:sp>
        <p:nvSpPr>
          <p:cNvPr id="9" name="TextBox 8">
            <a:extLst>
              <a:ext uri="{FF2B5EF4-FFF2-40B4-BE49-F238E27FC236}">
                <a16:creationId xmlns:a16="http://schemas.microsoft.com/office/drawing/2014/main" id="{05B3F7E0-E714-842E-9914-1157A077D877}"/>
              </a:ext>
            </a:extLst>
          </p:cNvPr>
          <p:cNvSpPr txBox="1"/>
          <p:nvPr/>
        </p:nvSpPr>
        <p:spPr>
          <a:xfrm>
            <a:off x="1148820" y="5257800"/>
            <a:ext cx="1905000" cy="369332"/>
          </a:xfrm>
          <a:prstGeom prst="rect">
            <a:avLst/>
          </a:prstGeom>
          <a:noFill/>
        </p:spPr>
        <p:txBody>
          <a:bodyPr wrap="square" rtlCol="0">
            <a:spAutoFit/>
          </a:bodyPr>
          <a:lstStyle/>
          <a:p>
            <a:r>
              <a:rPr lang="en-US" b="1" dirty="0"/>
              <a:t>8 categories</a:t>
            </a:r>
          </a:p>
        </p:txBody>
      </p:sp>
      <p:sp>
        <p:nvSpPr>
          <p:cNvPr id="10" name="TextBox 9">
            <a:extLst>
              <a:ext uri="{FF2B5EF4-FFF2-40B4-BE49-F238E27FC236}">
                <a16:creationId xmlns:a16="http://schemas.microsoft.com/office/drawing/2014/main" id="{8598A96D-DD7E-F978-FE6E-0DCB021CA8CF}"/>
              </a:ext>
            </a:extLst>
          </p:cNvPr>
          <p:cNvSpPr txBox="1"/>
          <p:nvPr/>
        </p:nvSpPr>
        <p:spPr>
          <a:xfrm>
            <a:off x="2872388" y="1957036"/>
            <a:ext cx="5749751" cy="523220"/>
          </a:xfrm>
          <a:prstGeom prst="rect">
            <a:avLst/>
          </a:prstGeom>
          <a:noFill/>
          <a:ln w="28575">
            <a:solidFill>
              <a:srgbClr val="C8102E"/>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Campaigns typically include a range of communication platforms, be run over more than one day, and aim at one or more target groups.</a:t>
            </a:r>
          </a:p>
        </p:txBody>
      </p:sp>
      <p:sp>
        <p:nvSpPr>
          <p:cNvPr id="11" name="TextBox 10">
            <a:extLst>
              <a:ext uri="{FF2B5EF4-FFF2-40B4-BE49-F238E27FC236}">
                <a16:creationId xmlns:a16="http://schemas.microsoft.com/office/drawing/2014/main" id="{8142DEB9-20A2-EC66-2435-EBB544CFE85F}"/>
              </a:ext>
            </a:extLst>
          </p:cNvPr>
          <p:cNvSpPr txBox="1"/>
          <p:nvPr/>
        </p:nvSpPr>
        <p:spPr>
          <a:xfrm>
            <a:off x="2872388" y="3634180"/>
            <a:ext cx="5749751" cy="523220"/>
          </a:xfrm>
          <a:prstGeom prst="rect">
            <a:avLst/>
          </a:prstGeom>
          <a:noFill/>
          <a:ln w="28575">
            <a:solidFill>
              <a:srgbClr val="7A9A01"/>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This division focuses on the media or channels you use to communicate your message to your target groups.</a:t>
            </a:r>
            <a:endParaRPr lang="en-US" sz="1400" dirty="0"/>
          </a:p>
        </p:txBody>
      </p:sp>
      <p:sp>
        <p:nvSpPr>
          <p:cNvPr id="12" name="TextBox 11">
            <a:extLst>
              <a:ext uri="{FF2B5EF4-FFF2-40B4-BE49-F238E27FC236}">
                <a16:creationId xmlns:a16="http://schemas.microsoft.com/office/drawing/2014/main" id="{806435F4-142B-CDBE-CF9F-2186DB195B71}"/>
              </a:ext>
            </a:extLst>
          </p:cNvPr>
          <p:cNvSpPr txBox="1"/>
          <p:nvPr/>
        </p:nvSpPr>
        <p:spPr>
          <a:xfrm>
            <a:off x="2872388" y="5191780"/>
            <a:ext cx="5749751" cy="523220"/>
          </a:xfrm>
          <a:prstGeom prst="rect">
            <a:avLst/>
          </a:prstGeom>
          <a:noFill/>
          <a:ln w="28575">
            <a:solidFill>
              <a:schemeClr val="tx1"/>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This division recognises the specific skills used to achieve the communication objectives. </a:t>
            </a:r>
          </a:p>
        </p:txBody>
      </p:sp>
    </p:spTree>
    <p:extLst>
      <p:ext uri="{BB962C8B-B14F-4D97-AF65-F5344CB8AC3E}">
        <p14:creationId xmlns:p14="http://schemas.microsoft.com/office/powerpoint/2010/main" val="329138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AE5ADF-1772-7ABF-1F53-79F053E457F3}"/>
              </a:ext>
            </a:extLst>
          </p:cNvPr>
          <p:cNvSpPr>
            <a:spLocks noGrp="1"/>
          </p:cNvSpPr>
          <p:nvPr>
            <p:ph idx="1"/>
          </p:nvPr>
        </p:nvSpPr>
        <p:spPr>
          <a:xfrm>
            <a:off x="2971800" y="1181100"/>
            <a:ext cx="5486400" cy="1333500"/>
          </a:xfrm>
          <a:ln w="19050">
            <a:solidFill>
              <a:schemeClr val="tx1"/>
            </a:solidFill>
          </a:ln>
        </p:spPr>
        <p:txBody>
          <a:bodyPr>
            <a:normAutofit/>
          </a:bodyPr>
          <a:lstStyle/>
          <a:p>
            <a:pPr>
              <a:lnSpc>
                <a:spcPct val="150000"/>
              </a:lnSpc>
            </a:pPr>
            <a:r>
              <a:rPr lang="en-ZA" dirty="0"/>
              <a:t>Read the </a:t>
            </a:r>
            <a:r>
              <a:rPr lang="en-ZA" u="sng" dirty="0"/>
              <a:t>division</a:t>
            </a:r>
            <a:r>
              <a:rPr lang="en-ZA" dirty="0"/>
              <a:t> definitions carefully.</a:t>
            </a:r>
          </a:p>
          <a:p>
            <a:pPr>
              <a:lnSpc>
                <a:spcPct val="150000"/>
              </a:lnSpc>
            </a:pPr>
            <a:r>
              <a:rPr lang="en-ZA" dirty="0"/>
              <a:t>Choose the most appropriate </a:t>
            </a:r>
            <a:r>
              <a:rPr lang="en-ZA" u="sng" dirty="0"/>
              <a:t>category.</a:t>
            </a:r>
          </a:p>
        </p:txBody>
      </p:sp>
      <p:sp>
        <p:nvSpPr>
          <p:cNvPr id="4" name="Content Placeholder 2">
            <a:extLst>
              <a:ext uri="{FF2B5EF4-FFF2-40B4-BE49-F238E27FC236}">
                <a16:creationId xmlns:a16="http://schemas.microsoft.com/office/drawing/2014/main" id="{83D3BD76-2686-C7C1-3E0A-BBF0DABD0934}"/>
              </a:ext>
            </a:extLst>
          </p:cNvPr>
          <p:cNvSpPr txBox="1">
            <a:spLocks/>
          </p:cNvSpPr>
          <p:nvPr/>
        </p:nvSpPr>
        <p:spPr>
          <a:xfrm>
            <a:off x="2971800" y="3429000"/>
            <a:ext cx="5486400" cy="1139174"/>
          </a:xfrm>
          <a:prstGeom prst="rect">
            <a:avLst/>
          </a:prstGeom>
          <a:ln w="19050">
            <a:solidFill>
              <a:schemeClr val="tx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dirty="0"/>
              <a:t>Individual elements may be entered separately.</a:t>
            </a:r>
          </a:p>
        </p:txBody>
      </p:sp>
      <p:sp>
        <p:nvSpPr>
          <p:cNvPr id="5" name="Arrow: Pentagon 4">
            <a:extLst>
              <a:ext uri="{FF2B5EF4-FFF2-40B4-BE49-F238E27FC236}">
                <a16:creationId xmlns:a16="http://schemas.microsoft.com/office/drawing/2014/main" id="{1B7437D4-992C-DE1E-F5CC-CE6136995469}"/>
              </a:ext>
            </a:extLst>
          </p:cNvPr>
          <p:cNvSpPr/>
          <p:nvPr/>
        </p:nvSpPr>
        <p:spPr>
          <a:xfrm>
            <a:off x="609600" y="3619500"/>
            <a:ext cx="2209803" cy="758174"/>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2400" dirty="0"/>
              <a:t>Remember</a:t>
            </a:r>
          </a:p>
        </p:txBody>
      </p:sp>
      <p:sp>
        <p:nvSpPr>
          <p:cNvPr id="6" name="Arrow: Pentagon 5">
            <a:extLst>
              <a:ext uri="{FF2B5EF4-FFF2-40B4-BE49-F238E27FC236}">
                <a16:creationId xmlns:a16="http://schemas.microsoft.com/office/drawing/2014/main" id="{2EF99EFD-FD36-D16C-FFF8-15E199022827}"/>
              </a:ext>
            </a:extLst>
          </p:cNvPr>
          <p:cNvSpPr/>
          <p:nvPr/>
        </p:nvSpPr>
        <p:spPr>
          <a:xfrm>
            <a:off x="609600" y="1526540"/>
            <a:ext cx="2209803" cy="758174"/>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2400" dirty="0"/>
              <a:t>Important</a:t>
            </a:r>
          </a:p>
        </p:txBody>
      </p:sp>
    </p:spTree>
    <p:extLst>
      <p:ext uri="{BB962C8B-B14F-4D97-AF65-F5344CB8AC3E}">
        <p14:creationId xmlns:p14="http://schemas.microsoft.com/office/powerpoint/2010/main" val="308971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191802-9C26-252A-73D5-3938790DEEAE}"/>
              </a:ext>
            </a:extLst>
          </p:cNvPr>
          <p:cNvSpPr>
            <a:spLocks noGrp="1"/>
          </p:cNvSpPr>
          <p:nvPr>
            <p:ph type="ctrTitle"/>
          </p:nvPr>
        </p:nvSpPr>
        <p:spPr>
          <a:xfrm>
            <a:off x="1836973" y="819036"/>
            <a:ext cx="6858000" cy="1470025"/>
          </a:xfrm>
        </p:spPr>
        <p:txBody>
          <a:bodyPr>
            <a:normAutofit/>
          </a:bodyPr>
          <a:lstStyle/>
          <a:p>
            <a:r>
              <a:rPr lang="en-US" sz="3600" dirty="0"/>
              <a:t>Preparing a Skills entry</a:t>
            </a:r>
          </a:p>
        </p:txBody>
      </p:sp>
      <p:sp>
        <p:nvSpPr>
          <p:cNvPr id="13" name="TextBox 12">
            <a:extLst>
              <a:ext uri="{FF2B5EF4-FFF2-40B4-BE49-F238E27FC236}">
                <a16:creationId xmlns:a16="http://schemas.microsoft.com/office/drawing/2014/main" id="{415DCE8A-5AD8-C133-AF7A-F9097B184874}"/>
              </a:ext>
            </a:extLst>
          </p:cNvPr>
          <p:cNvSpPr txBox="1"/>
          <p:nvPr/>
        </p:nvSpPr>
        <p:spPr>
          <a:xfrm>
            <a:off x="1066800" y="2731192"/>
            <a:ext cx="7467600" cy="1287532"/>
          </a:xfrm>
          <a:prstGeom prst="rect">
            <a:avLst/>
          </a:prstGeom>
          <a:noFill/>
          <a:ln w="38100">
            <a:solidFill>
              <a:schemeClr val="tx1"/>
            </a:solidFill>
          </a:ln>
        </p:spPr>
        <p:txBody>
          <a:bodyPr wrap="square">
            <a:spAutoFit/>
          </a:bodyPr>
          <a:lstStyle/>
          <a:p>
            <a:pPr algn="ctr">
              <a:lnSpc>
                <a:spcPct val="150000"/>
              </a:lnSpc>
            </a:pPr>
            <a:r>
              <a:rPr lang="en-US" b="0" i="0" u="none" strike="noStrike" baseline="0" dirty="0">
                <a:latin typeface="+mj-lt"/>
              </a:rPr>
              <a:t>Use the entry form on the MACE website to provide the information for your work plan and work sample. If you do not use the entry form, your entry will be disqualified and not evaluated.</a:t>
            </a:r>
            <a:endParaRPr lang="en-ZA" dirty="0">
              <a:latin typeface="+mj-lt"/>
            </a:endParaRPr>
          </a:p>
        </p:txBody>
      </p:sp>
      <p:sp>
        <p:nvSpPr>
          <p:cNvPr id="8" name="Oval 7">
            <a:extLst>
              <a:ext uri="{FF2B5EF4-FFF2-40B4-BE49-F238E27FC236}">
                <a16:creationId xmlns:a16="http://schemas.microsoft.com/office/drawing/2014/main" id="{BC87FAB2-7046-CF11-B103-1324576683FB}"/>
              </a:ext>
            </a:extLst>
          </p:cNvPr>
          <p:cNvSpPr/>
          <p:nvPr/>
        </p:nvSpPr>
        <p:spPr>
          <a:xfrm>
            <a:off x="2667000" y="1808250"/>
            <a:ext cx="304800" cy="3253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Oval 8">
            <a:extLst>
              <a:ext uri="{FF2B5EF4-FFF2-40B4-BE49-F238E27FC236}">
                <a16:creationId xmlns:a16="http://schemas.microsoft.com/office/drawing/2014/main" id="{32B4698A-87E5-4AC6-44D2-909E261D3B1A}"/>
              </a:ext>
            </a:extLst>
          </p:cNvPr>
          <p:cNvSpPr/>
          <p:nvPr/>
        </p:nvSpPr>
        <p:spPr>
          <a:xfrm>
            <a:off x="2667000" y="2568517"/>
            <a:ext cx="304800" cy="3253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10">
            <a:extLst>
              <a:ext uri="{FF2B5EF4-FFF2-40B4-BE49-F238E27FC236}">
                <a16:creationId xmlns:a16="http://schemas.microsoft.com/office/drawing/2014/main" id="{1146A643-1F2E-FFF0-7205-8629C14871FB}"/>
              </a:ext>
            </a:extLst>
          </p:cNvPr>
          <p:cNvPicPr>
            <a:picLocks noChangeAspect="1"/>
          </p:cNvPicPr>
          <p:nvPr/>
        </p:nvPicPr>
        <p:blipFill>
          <a:blip r:embed="rId3"/>
          <a:stretch>
            <a:fillRect/>
          </a:stretch>
        </p:blipFill>
        <p:spPr>
          <a:xfrm>
            <a:off x="1219200" y="966517"/>
            <a:ext cx="1238423" cy="1305107"/>
          </a:xfrm>
          <a:prstGeom prst="rect">
            <a:avLst/>
          </a:prstGeom>
        </p:spPr>
      </p:pic>
    </p:spTree>
    <p:extLst>
      <p:ext uri="{BB962C8B-B14F-4D97-AF65-F5344CB8AC3E}">
        <p14:creationId xmlns:p14="http://schemas.microsoft.com/office/powerpoint/2010/main" val="2453079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405B26A-162E-F68D-3823-5E2DC7FED1EC}"/>
              </a:ext>
            </a:extLst>
          </p:cNvPr>
          <p:cNvSpPr>
            <a:spLocks noGrp="1"/>
          </p:cNvSpPr>
          <p:nvPr>
            <p:ph idx="1"/>
          </p:nvPr>
        </p:nvSpPr>
        <p:spPr>
          <a:xfrm>
            <a:off x="1298267" y="1374559"/>
            <a:ext cx="7391400" cy="4416641"/>
          </a:xfrm>
        </p:spPr>
        <p:txBody>
          <a:bodyPr>
            <a:normAutofit lnSpcReduction="10000"/>
          </a:bodyPr>
          <a:lstStyle/>
          <a:p>
            <a:pPr marL="0" indent="0">
              <a:buNone/>
            </a:pPr>
            <a:r>
              <a:rPr lang="en-ZA" b="1" dirty="0"/>
              <a:t>Categories</a:t>
            </a:r>
          </a:p>
          <a:p>
            <a:pPr marL="457200" indent="-457200">
              <a:buClr>
                <a:schemeClr val="tx1"/>
              </a:buClr>
              <a:buFont typeface="+mj-lt"/>
              <a:buAutoNum type="arabicPeriod" startAt="21"/>
            </a:pPr>
            <a:r>
              <a:rPr lang="en-ZA" dirty="0"/>
              <a:t>Design for printed channels</a:t>
            </a:r>
          </a:p>
          <a:p>
            <a:pPr marL="457200" indent="-457200">
              <a:buClr>
                <a:schemeClr val="tx1"/>
              </a:buClr>
              <a:buFont typeface="+mj-lt"/>
              <a:buAutoNum type="arabicPeriod" startAt="21"/>
            </a:pPr>
            <a:r>
              <a:rPr lang="en-ZA" dirty="0"/>
              <a:t>Design for visual channels</a:t>
            </a:r>
          </a:p>
          <a:p>
            <a:pPr marL="457200" indent="-457200">
              <a:buClr>
                <a:schemeClr val="tx1"/>
              </a:buClr>
              <a:buFont typeface="+mj-lt"/>
              <a:buAutoNum type="arabicPeriod" startAt="21"/>
            </a:pPr>
            <a:r>
              <a:rPr lang="en-ZA" dirty="0"/>
              <a:t>Design for digital channels</a:t>
            </a:r>
          </a:p>
          <a:p>
            <a:pPr marL="457200" indent="-457200">
              <a:buClr>
                <a:schemeClr val="tx1"/>
              </a:buClr>
              <a:buFont typeface="+mj-lt"/>
              <a:buAutoNum type="arabicPeriod" startAt="21"/>
            </a:pPr>
            <a:r>
              <a:rPr lang="en-ZA" dirty="0"/>
              <a:t>Writing for news channels</a:t>
            </a:r>
          </a:p>
          <a:p>
            <a:pPr marL="457200" indent="-457200">
              <a:buClr>
                <a:schemeClr val="tx1"/>
              </a:buClr>
              <a:buFont typeface="+mj-lt"/>
              <a:buAutoNum type="arabicPeriod" startAt="21"/>
            </a:pPr>
            <a:r>
              <a:rPr lang="en-ZA" dirty="0"/>
              <a:t>Writing for features, documentaries, and brochures</a:t>
            </a:r>
          </a:p>
          <a:p>
            <a:pPr marL="457200" indent="-457200">
              <a:buClr>
                <a:schemeClr val="tx1"/>
              </a:buClr>
              <a:buFont typeface="+mj-lt"/>
              <a:buAutoNum type="arabicPeriod" startAt="21"/>
            </a:pPr>
            <a:r>
              <a:rPr lang="en-ZA" dirty="0"/>
              <a:t>Writing scripts</a:t>
            </a:r>
          </a:p>
          <a:p>
            <a:pPr marL="457200" indent="-457200">
              <a:buClr>
                <a:schemeClr val="tx1"/>
              </a:buClr>
              <a:buFont typeface="+mj-lt"/>
              <a:buAutoNum type="arabicPeriod" startAt="21"/>
            </a:pPr>
            <a:r>
              <a:rPr lang="en-ZA" dirty="0"/>
              <a:t>Writing for the web</a:t>
            </a:r>
          </a:p>
          <a:p>
            <a:pPr marL="457200" indent="-457200">
              <a:buClr>
                <a:schemeClr val="tx1"/>
              </a:buClr>
              <a:buFont typeface="+mj-lt"/>
              <a:buAutoNum type="arabicPeriod" startAt="21"/>
            </a:pPr>
            <a:r>
              <a:rPr lang="en-ZA" dirty="0"/>
              <a:t>Photography: News, feature articles and documentaries</a:t>
            </a:r>
          </a:p>
          <a:p>
            <a:pPr marL="457200" indent="-457200">
              <a:buClr>
                <a:schemeClr val="tx1"/>
              </a:buClr>
              <a:buFont typeface="+mj-lt"/>
              <a:buAutoNum type="arabicPeriod" startAt="21"/>
            </a:pPr>
            <a:r>
              <a:rPr lang="en-ZA" dirty="0"/>
              <a:t>Videography</a:t>
            </a:r>
          </a:p>
        </p:txBody>
      </p:sp>
      <p:pic>
        <p:nvPicPr>
          <p:cNvPr id="4" name="Picture 3">
            <a:extLst>
              <a:ext uri="{FF2B5EF4-FFF2-40B4-BE49-F238E27FC236}">
                <a16:creationId xmlns:a16="http://schemas.microsoft.com/office/drawing/2014/main" id="{3CE07EDE-7990-BCA4-0C63-E650BB0BE8D5}"/>
              </a:ext>
            </a:extLst>
          </p:cNvPr>
          <p:cNvPicPr>
            <a:picLocks noChangeAspect="1"/>
          </p:cNvPicPr>
          <p:nvPr/>
        </p:nvPicPr>
        <p:blipFill>
          <a:blip r:embed="rId2"/>
          <a:stretch>
            <a:fillRect/>
          </a:stretch>
        </p:blipFill>
        <p:spPr>
          <a:xfrm>
            <a:off x="447675" y="76200"/>
            <a:ext cx="4124325" cy="1295400"/>
          </a:xfrm>
          <a:prstGeom prst="rect">
            <a:avLst/>
          </a:prstGeom>
        </p:spPr>
      </p:pic>
      <p:sp>
        <p:nvSpPr>
          <p:cNvPr id="2" name="Oval 1">
            <a:extLst>
              <a:ext uri="{FF2B5EF4-FFF2-40B4-BE49-F238E27FC236}">
                <a16:creationId xmlns:a16="http://schemas.microsoft.com/office/drawing/2014/main" id="{841BB156-4C55-EB73-5A49-233CF53188F9}"/>
              </a:ext>
            </a:extLst>
          </p:cNvPr>
          <p:cNvSpPr/>
          <p:nvPr/>
        </p:nvSpPr>
        <p:spPr>
          <a:xfrm>
            <a:off x="6096000" y="1066800"/>
            <a:ext cx="2381907" cy="22098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400" b="1" dirty="0">
                <a:solidFill>
                  <a:srgbClr val="C9102E"/>
                </a:solidFill>
              </a:rPr>
              <a:t>Important!</a:t>
            </a:r>
          </a:p>
          <a:p>
            <a:pPr algn="ctr"/>
            <a:r>
              <a:rPr lang="en-ZA" sz="1400" b="1" dirty="0">
                <a:solidFill>
                  <a:srgbClr val="000000"/>
                </a:solidFill>
              </a:rPr>
              <a:t>2 pages</a:t>
            </a:r>
          </a:p>
          <a:p>
            <a:pPr algn="ctr"/>
            <a:r>
              <a:rPr lang="en-ZA" sz="1400" dirty="0">
                <a:solidFill>
                  <a:srgbClr val="000000"/>
                </a:solidFill>
              </a:rPr>
              <a:t>Work plan: 40%</a:t>
            </a:r>
          </a:p>
          <a:p>
            <a:pPr algn="ctr"/>
            <a:r>
              <a:rPr lang="en-ZA" sz="1400" dirty="0">
                <a:solidFill>
                  <a:srgbClr val="000000"/>
                </a:solidFill>
              </a:rPr>
              <a:t>Work sample: 60%</a:t>
            </a:r>
          </a:p>
          <a:p>
            <a:pPr algn="ctr"/>
            <a:r>
              <a:rPr lang="en-ZA" sz="1400" dirty="0">
                <a:solidFill>
                  <a:srgbClr val="000000"/>
                </a:solidFill>
              </a:rPr>
              <a:t>Up to 5 samples</a:t>
            </a:r>
            <a:endParaRPr lang="en-ZA" sz="1400" dirty="0"/>
          </a:p>
        </p:txBody>
      </p:sp>
    </p:spTree>
    <p:extLst>
      <p:ext uri="{BB962C8B-B14F-4D97-AF65-F5344CB8AC3E}">
        <p14:creationId xmlns:p14="http://schemas.microsoft.com/office/powerpoint/2010/main" val="367832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F9E7-3A3D-F54D-A41D-B6D39575B1B0}"/>
              </a:ext>
            </a:extLst>
          </p:cNvPr>
          <p:cNvSpPr>
            <a:spLocks noGrp="1"/>
          </p:cNvSpPr>
          <p:nvPr>
            <p:ph type="title"/>
          </p:nvPr>
        </p:nvSpPr>
        <p:spPr>
          <a:xfrm>
            <a:off x="594122" y="1524000"/>
            <a:ext cx="2495451" cy="3450431"/>
          </a:xfrm>
        </p:spPr>
        <p:txBody>
          <a:bodyPr>
            <a:normAutofit/>
          </a:bodyPr>
          <a:lstStyle/>
          <a:p>
            <a:pPr algn="ctr"/>
            <a:r>
              <a:rPr lang="en-US" sz="2800" dirty="0"/>
              <a:t>Entrant and project detail</a:t>
            </a:r>
          </a:p>
        </p:txBody>
      </p:sp>
      <p:sp>
        <p:nvSpPr>
          <p:cNvPr id="3" name="TextBox 2">
            <a:extLst>
              <a:ext uri="{FF2B5EF4-FFF2-40B4-BE49-F238E27FC236}">
                <a16:creationId xmlns:a16="http://schemas.microsoft.com/office/drawing/2014/main" id="{421B523F-3010-1447-8D12-D36B3E82C23E}"/>
              </a:ext>
            </a:extLst>
          </p:cNvPr>
          <p:cNvSpPr txBox="1"/>
          <p:nvPr/>
        </p:nvSpPr>
        <p:spPr>
          <a:xfrm>
            <a:off x="3429001" y="908898"/>
            <a:ext cx="5410192" cy="584775"/>
          </a:xfrm>
          <a:prstGeom prst="rect">
            <a:avLst/>
          </a:prstGeom>
          <a:noFill/>
        </p:spPr>
        <p:txBody>
          <a:bodyPr wrap="square" rtlCol="0">
            <a:spAutoFit/>
          </a:bodyPr>
          <a:lstStyle/>
          <a:p>
            <a:r>
              <a:rPr lang="en-US" sz="1600" dirty="0"/>
              <a:t>Please provide the correct detail because this is what will be used on your award</a:t>
            </a:r>
          </a:p>
        </p:txBody>
      </p:sp>
      <p:cxnSp>
        <p:nvCxnSpPr>
          <p:cNvPr id="7" name="Straight Connector 6">
            <a:extLst>
              <a:ext uri="{FF2B5EF4-FFF2-40B4-BE49-F238E27FC236}">
                <a16:creationId xmlns:a16="http://schemas.microsoft.com/office/drawing/2014/main" id="{264DDD3E-A993-EC38-3282-2777CE56B7FF}"/>
              </a:ext>
            </a:extLst>
          </p:cNvPr>
          <p:cNvCxnSpPr>
            <a:cxnSpLocks/>
          </p:cNvCxnSpPr>
          <p:nvPr/>
        </p:nvCxnSpPr>
        <p:spPr>
          <a:xfrm>
            <a:off x="3200400" y="908898"/>
            <a:ext cx="0" cy="4553088"/>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pic>
        <p:nvPicPr>
          <p:cNvPr id="9" name="Content Placeholder 8">
            <a:extLst>
              <a:ext uri="{FF2B5EF4-FFF2-40B4-BE49-F238E27FC236}">
                <a16:creationId xmlns:a16="http://schemas.microsoft.com/office/drawing/2014/main" id="{EF177538-694C-4226-2463-E3D3B7999E98}"/>
              </a:ext>
            </a:extLst>
          </p:cNvPr>
          <p:cNvPicPr>
            <a:picLocks noGrp="1" noChangeAspect="1"/>
          </p:cNvPicPr>
          <p:nvPr>
            <p:ph idx="1"/>
          </p:nvPr>
        </p:nvPicPr>
        <p:blipFill>
          <a:blip r:embed="rId3"/>
          <a:stretch>
            <a:fillRect/>
          </a:stretch>
        </p:blipFill>
        <p:spPr>
          <a:xfrm>
            <a:off x="3505200" y="1658311"/>
            <a:ext cx="5181600" cy="3561530"/>
          </a:xfrm>
        </p:spPr>
      </p:pic>
    </p:spTree>
    <p:extLst>
      <p:ext uri="{BB962C8B-B14F-4D97-AF65-F5344CB8AC3E}">
        <p14:creationId xmlns:p14="http://schemas.microsoft.com/office/powerpoint/2010/main" val="338867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FEA9F43C-EEDC-0B33-D525-74EB8C2AC5F9}"/>
              </a:ext>
            </a:extLst>
          </p:cNvPr>
          <p:cNvSpPr>
            <a:spLocks noGrp="1"/>
          </p:cNvSpPr>
          <p:nvPr>
            <p:ph type="title"/>
          </p:nvPr>
        </p:nvSpPr>
        <p:spPr>
          <a:xfrm>
            <a:off x="629841" y="971551"/>
            <a:ext cx="2949178" cy="4600575"/>
          </a:xfrm>
        </p:spPr>
        <p:txBody>
          <a:bodyPr anchor="ctr">
            <a:normAutofit/>
          </a:bodyPr>
          <a:lstStyle/>
          <a:p>
            <a:r>
              <a:rPr lang="en-US" sz="2800" dirty="0"/>
              <a:t>Your work plan</a:t>
            </a:r>
          </a:p>
        </p:txBody>
      </p:sp>
      <p:sp>
        <p:nvSpPr>
          <p:cNvPr id="9" name="Rectangle 8">
            <a:extLst>
              <a:ext uri="{FF2B5EF4-FFF2-40B4-BE49-F238E27FC236}">
                <a16:creationId xmlns:a16="http://schemas.microsoft.com/office/drawing/2014/main" id="{E091BAA9-3EEA-710C-DF08-005D1E977646}"/>
              </a:ext>
            </a:extLst>
          </p:cNvPr>
          <p:cNvSpPr/>
          <p:nvPr/>
        </p:nvSpPr>
        <p:spPr>
          <a:xfrm>
            <a:off x="3886200" y="1447800"/>
            <a:ext cx="4495800" cy="35052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9388">
              <a:spcBef>
                <a:spcPts val="600"/>
              </a:spcBef>
              <a:spcAft>
                <a:spcPts val="600"/>
              </a:spcAft>
            </a:pPr>
            <a:r>
              <a:rPr lang="en-ZA" sz="2400" dirty="0">
                <a:solidFill>
                  <a:schemeClr val="bg1"/>
                </a:solidFill>
              </a:rPr>
              <a:t>Background</a:t>
            </a:r>
          </a:p>
          <a:p>
            <a:pPr marL="179388">
              <a:spcBef>
                <a:spcPts val="600"/>
              </a:spcBef>
              <a:spcAft>
                <a:spcPts val="600"/>
              </a:spcAft>
            </a:pPr>
            <a:r>
              <a:rPr lang="en-ZA" sz="2400" dirty="0">
                <a:solidFill>
                  <a:schemeClr val="bg1"/>
                </a:solidFill>
              </a:rPr>
              <a:t>The need for the skill</a:t>
            </a:r>
          </a:p>
          <a:p>
            <a:pPr marL="179388">
              <a:spcBef>
                <a:spcPts val="600"/>
              </a:spcBef>
              <a:spcAft>
                <a:spcPts val="600"/>
              </a:spcAft>
            </a:pPr>
            <a:r>
              <a:rPr lang="en-ZA" sz="2400" dirty="0">
                <a:solidFill>
                  <a:schemeClr val="bg1"/>
                </a:solidFill>
              </a:rPr>
              <a:t>The target audience</a:t>
            </a:r>
          </a:p>
          <a:p>
            <a:pPr marL="179388">
              <a:spcBef>
                <a:spcPts val="600"/>
              </a:spcBef>
              <a:spcAft>
                <a:spcPts val="600"/>
              </a:spcAft>
            </a:pPr>
            <a:r>
              <a:rPr lang="en-ZA" sz="2400" dirty="0">
                <a:solidFill>
                  <a:schemeClr val="bg1"/>
                </a:solidFill>
              </a:rPr>
              <a:t>Goal and objective</a:t>
            </a:r>
          </a:p>
        </p:txBody>
      </p:sp>
    </p:spTree>
    <p:extLst>
      <p:ext uri="{BB962C8B-B14F-4D97-AF65-F5344CB8AC3E}">
        <p14:creationId xmlns:p14="http://schemas.microsoft.com/office/powerpoint/2010/main" val="2350426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EF050666-DE57-8EAF-F704-C4A5CAC399A0}"/>
              </a:ext>
            </a:extLst>
          </p:cNvPr>
          <p:cNvGraphicFramePr>
            <a:graphicFrameLocks noGrp="1"/>
          </p:cNvGraphicFramePr>
          <p:nvPr>
            <p:extLst>
              <p:ext uri="{D42A27DB-BD31-4B8C-83A1-F6EECF244321}">
                <p14:modId xmlns:p14="http://schemas.microsoft.com/office/powerpoint/2010/main" val="3358586863"/>
              </p:ext>
            </p:extLst>
          </p:nvPr>
        </p:nvGraphicFramePr>
        <p:xfrm>
          <a:off x="723900" y="1269011"/>
          <a:ext cx="7696200" cy="4319978"/>
        </p:xfrm>
        <a:graphic>
          <a:graphicData uri="http://schemas.openxmlformats.org/drawingml/2006/table">
            <a:tbl>
              <a:tblPr>
                <a:tableStyleId>{9D7B26C5-4107-4FEC-AEDC-1716B250A1EF}</a:tableStyleId>
              </a:tblPr>
              <a:tblGrid>
                <a:gridCol w="7696200">
                  <a:extLst>
                    <a:ext uri="{9D8B030D-6E8A-4147-A177-3AD203B41FA5}">
                      <a16:colId xmlns:a16="http://schemas.microsoft.com/office/drawing/2014/main" val="3901328945"/>
                    </a:ext>
                  </a:extLst>
                </a:gridCol>
              </a:tblGrid>
              <a:tr h="1421041">
                <a:tc>
                  <a:txBody>
                    <a:bodyPr/>
                    <a:lstStyle/>
                    <a:p>
                      <a:pPr marL="0" indent="0" algn="just" fontAlgn="ctr">
                        <a:buNone/>
                      </a:pPr>
                      <a:endParaRPr lang="en-ZA" sz="2000" b="1" u="none" strike="noStrike" dirty="0">
                        <a:effectLst/>
                      </a:endParaRPr>
                    </a:p>
                    <a:p>
                      <a:pPr marL="0" indent="0" algn="just" fontAlgn="ctr">
                        <a:buNone/>
                        <a:tabLst>
                          <a:tab pos="358775" algn="l"/>
                        </a:tabLst>
                      </a:pPr>
                      <a:r>
                        <a:rPr lang="en-ZA" sz="2000" b="1" u="none" strike="noStrike" dirty="0">
                          <a:effectLst/>
                        </a:rPr>
                        <a:t>1. 	Background</a:t>
                      </a:r>
                    </a:p>
                    <a:p>
                      <a:pPr marL="0" indent="0" algn="just" fontAlgn="ctr">
                        <a:buNone/>
                      </a:pPr>
                      <a:endParaRPr lang="en-ZA" sz="1800" b="1" u="none" strike="noStrike" dirty="0">
                        <a:effectLst/>
                      </a:endParaRPr>
                    </a:p>
                    <a:p>
                      <a:pPr marL="0" marR="0" lvl="0" indent="0" algn="just" defTabSz="914400" rtl="0" eaLnBrk="1" fontAlgn="ctr" latinLnBrk="0" hangingPunct="1">
                        <a:lnSpc>
                          <a:spcPct val="100000"/>
                        </a:lnSpc>
                        <a:spcBef>
                          <a:spcPts val="0"/>
                        </a:spcBef>
                        <a:spcAft>
                          <a:spcPts val="0"/>
                        </a:spcAft>
                        <a:buClrTx/>
                        <a:buSzTx/>
                        <a:buFontTx/>
                        <a:buNone/>
                        <a:tabLst>
                          <a:tab pos="358775" algn="l"/>
                        </a:tabLst>
                        <a:defRPr/>
                      </a:pPr>
                      <a:r>
                        <a:rPr lang="en-US" sz="1800" u="none" strike="noStrike" dirty="0">
                          <a:effectLst/>
                        </a:rPr>
                        <a:t>	To what extent did the entrant: </a:t>
                      </a:r>
                      <a:endParaRPr lang="en-US" sz="1800" b="0" u="none" strike="noStrike" dirty="0">
                        <a:solidFill>
                          <a:srgbClr val="000000"/>
                        </a:solidFill>
                        <a:effectLst/>
                      </a:endParaRPr>
                    </a:p>
                    <a:p>
                      <a:pPr marL="0" indent="0" algn="just" fontAlgn="ctr">
                        <a:buNone/>
                      </a:pPr>
                      <a:endParaRPr lang="en-ZA" sz="2000" b="1" u="none" strike="noStrike" dirty="0">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9605"/>
                  </a:ext>
                </a:extLst>
              </a:tr>
              <a:tr h="803356">
                <a:tc>
                  <a:txBody>
                    <a:bodyPr/>
                    <a:lstStyle/>
                    <a:p>
                      <a:pPr algn="l" fontAlgn="ctr">
                        <a:tabLst>
                          <a:tab pos="358775" algn="l"/>
                        </a:tabLst>
                      </a:pPr>
                      <a:endParaRPr lang="en-US" sz="1800" b="0" u="none" strike="noStrike" dirty="0">
                        <a:solidFill>
                          <a:srgbClr val="000000"/>
                        </a:solidFill>
                        <a:effectLst/>
                      </a:endParaRPr>
                    </a:p>
                    <a:p>
                      <a:pPr marL="342900" indent="-342900" algn="l" fontAlgn="ctr">
                        <a:buAutoNum type="arabicPeriod"/>
                        <a:tabLst>
                          <a:tab pos="358775" algn="l"/>
                        </a:tabLst>
                      </a:pPr>
                      <a:r>
                        <a:rPr lang="en-US" sz="1800" b="0" u="none" strike="noStrike" dirty="0">
                          <a:solidFill>
                            <a:srgbClr val="000000"/>
                          </a:solidFill>
                          <a:effectLst/>
                        </a:rPr>
                        <a:t>Explain the context for the product entered</a:t>
                      </a:r>
                    </a:p>
                    <a:p>
                      <a:pPr marL="342900" indent="-342900" algn="l" fontAlgn="ctr">
                        <a:buAutoNum type="arabicPeriod"/>
                        <a:tabLst>
                          <a:tab pos="358775" algn="l"/>
                        </a:tabLst>
                      </a:pPr>
                      <a:endParaRPr lang="en-US"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8698220"/>
                  </a:ext>
                </a:extLst>
              </a:tr>
              <a:tr h="1332799">
                <a:tc>
                  <a:txBody>
                    <a:bodyPr/>
                    <a:lstStyle/>
                    <a:p>
                      <a:pPr marL="358775" indent="-358775" algn="l" fontAlgn="ctr">
                        <a:buAutoNum type="arabicPeriod" startAt="2"/>
                      </a:pPr>
                      <a:r>
                        <a:rPr lang="en-US" sz="1800" b="0" u="none" strike="noStrike" dirty="0">
                          <a:solidFill>
                            <a:srgbClr val="000000"/>
                          </a:solidFill>
                          <a:effectLst/>
                        </a:rPr>
                        <a:t>Provide a realistic budget, including the number of people that worked on the project </a:t>
                      </a:r>
                    </a:p>
                    <a:p>
                      <a:pPr marL="358775" indent="-358775" algn="l" fontAlgn="ctr">
                        <a:buAutoNum type="arabicPeriod" startAt="2"/>
                      </a:pPr>
                      <a:endParaRPr lang="en-US" sz="1800" b="0" u="none" strike="noStrike" dirty="0">
                        <a:solidFill>
                          <a:srgbClr val="000000"/>
                        </a:solidFill>
                        <a:effectLst/>
                      </a:endParaRPr>
                    </a:p>
                    <a:p>
                      <a:pPr marL="358775" indent="-358775" algn="l" fontAlgn="ctr">
                        <a:buAutoNum type="arabicPeriod" startAt="2"/>
                      </a:pPr>
                      <a:r>
                        <a:rPr lang="en-US" sz="1800" b="0" u="none" strike="noStrike" dirty="0">
                          <a:solidFill>
                            <a:srgbClr val="000000"/>
                          </a:solidFill>
                          <a:effectLst/>
                        </a:rPr>
                        <a:t>Indicated their role in the project and the percentage of work and the budget that was outsourced</a:t>
                      </a:r>
                      <a:endParaRPr lang="en-US" sz="1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830290948"/>
                  </a:ext>
                </a:extLst>
              </a:tr>
              <a:tr h="633803">
                <a:tc>
                  <a:txBody>
                    <a:bodyPr/>
                    <a:lstStyle/>
                    <a:p>
                      <a:pPr marL="358775" indent="-358775" algn="l" fontAlgn="ctr"/>
                      <a:endParaRPr lang="en-US" sz="1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948387770"/>
                  </a:ext>
                </a:extLst>
              </a:tr>
            </a:tbl>
          </a:graphicData>
        </a:graphic>
      </p:graphicFrame>
    </p:spTree>
    <p:extLst>
      <p:ext uri="{BB962C8B-B14F-4D97-AF65-F5344CB8AC3E}">
        <p14:creationId xmlns:p14="http://schemas.microsoft.com/office/powerpoint/2010/main" val="2885438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FD12F-348E-B00C-F918-FAEE5544DAF0}"/>
              </a:ext>
            </a:extLst>
          </p:cNvPr>
          <p:cNvSpPr>
            <a:spLocks noGrp="1"/>
          </p:cNvSpPr>
          <p:nvPr>
            <p:ph type="title"/>
          </p:nvPr>
        </p:nvSpPr>
        <p:spPr/>
        <p:txBody>
          <a:bodyPr>
            <a:normAutofit/>
          </a:bodyPr>
          <a:lstStyle/>
          <a:p>
            <a:r>
              <a:rPr lang="en-US" dirty="0"/>
              <a:t>The background</a:t>
            </a:r>
          </a:p>
        </p:txBody>
      </p:sp>
      <p:graphicFrame>
        <p:nvGraphicFramePr>
          <p:cNvPr id="4" name="Table 3">
            <a:extLst>
              <a:ext uri="{FF2B5EF4-FFF2-40B4-BE49-F238E27FC236}">
                <a16:creationId xmlns:a16="http://schemas.microsoft.com/office/drawing/2014/main" id="{20BBB5DF-D333-77C1-A6DB-FE06713BFC71}"/>
              </a:ext>
            </a:extLst>
          </p:cNvPr>
          <p:cNvGraphicFramePr>
            <a:graphicFrameLocks noGrp="1"/>
          </p:cNvGraphicFramePr>
          <p:nvPr>
            <p:extLst>
              <p:ext uri="{D42A27DB-BD31-4B8C-83A1-F6EECF244321}">
                <p14:modId xmlns:p14="http://schemas.microsoft.com/office/powerpoint/2010/main" val="2609239741"/>
              </p:ext>
            </p:extLst>
          </p:nvPr>
        </p:nvGraphicFramePr>
        <p:xfrm>
          <a:off x="533400" y="1371600"/>
          <a:ext cx="8077200" cy="1005840"/>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algn="ctr"/>
                      <a:r>
                        <a:rPr lang="en-US" sz="2000" b="0" i="0" dirty="0">
                          <a:solidFill>
                            <a:schemeClr val="bg1"/>
                          </a:solidFill>
                        </a:rPr>
                        <a:t>Provide</a:t>
                      </a:r>
                      <a:endParaRPr lang="en-ZA" sz="2000" b="0" i="0" dirty="0">
                        <a:solidFill>
                          <a:schemeClr val="bg1"/>
                        </a:solidFill>
                      </a:endParaRPr>
                    </a:p>
                  </a:txBody>
                  <a:tcPr anchor="ctr">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solidFill>
                            <a:schemeClr val="tx1"/>
                          </a:solidFill>
                        </a:rPr>
                        <a:t>Provide background about the institution that will enable the evaluator to understand the context of this skill</a:t>
                      </a: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graphicFrame>
        <p:nvGraphicFramePr>
          <p:cNvPr id="5" name="Table 4">
            <a:extLst>
              <a:ext uri="{FF2B5EF4-FFF2-40B4-BE49-F238E27FC236}">
                <a16:creationId xmlns:a16="http://schemas.microsoft.com/office/drawing/2014/main" id="{036B4074-ACBD-D512-A946-1A772E043B0A}"/>
              </a:ext>
            </a:extLst>
          </p:cNvPr>
          <p:cNvGraphicFramePr>
            <a:graphicFrameLocks noGrp="1"/>
          </p:cNvGraphicFramePr>
          <p:nvPr>
            <p:extLst>
              <p:ext uri="{D42A27DB-BD31-4B8C-83A1-F6EECF244321}">
                <p14:modId xmlns:p14="http://schemas.microsoft.com/office/powerpoint/2010/main" val="1710683790"/>
              </p:ext>
            </p:extLst>
          </p:nvPr>
        </p:nvGraphicFramePr>
        <p:xfrm>
          <a:off x="533400" y="2705100"/>
          <a:ext cx="8077200" cy="1005840"/>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1005840">
                <a:tc>
                  <a:txBody>
                    <a:bodyPr/>
                    <a:lstStyle/>
                    <a:p>
                      <a:pPr algn="ctr"/>
                      <a:r>
                        <a:rPr lang="en-US" sz="2000" b="0" dirty="0">
                          <a:solidFill>
                            <a:schemeClr val="bg1"/>
                          </a:solidFill>
                        </a:rPr>
                        <a:t>Provide</a:t>
                      </a:r>
                      <a:endParaRPr lang="en-ZA" sz="2000" b="0" dirty="0">
                        <a:solidFill>
                          <a:schemeClr val="bg1"/>
                        </a:solidFill>
                      </a:endParaRPr>
                    </a:p>
                  </a:txBody>
                  <a:tcPr anchor="ctr">
                    <a:solidFill>
                      <a:srgbClr val="000000"/>
                    </a:solidFill>
                  </a:tcPr>
                </a:tc>
                <a:tc>
                  <a:txBody>
                    <a:bodyPr/>
                    <a:lstStyle/>
                    <a:p>
                      <a:r>
                        <a:rPr lang="en-US" sz="2000" b="0" dirty="0">
                          <a:solidFill>
                            <a:schemeClr val="tx1"/>
                          </a:solidFill>
                        </a:rPr>
                        <a:t>Provide the budget and the roles of the project team that worked on delivering this skill.</a:t>
                      </a:r>
                      <a:endParaRPr lang="en-ZA" sz="2000" b="0" dirty="0">
                        <a:solidFill>
                          <a:schemeClr val="tx1"/>
                        </a:solidFill>
                      </a:endParaRP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graphicFrame>
        <p:nvGraphicFramePr>
          <p:cNvPr id="6" name="Table 5">
            <a:extLst>
              <a:ext uri="{FF2B5EF4-FFF2-40B4-BE49-F238E27FC236}">
                <a16:creationId xmlns:a16="http://schemas.microsoft.com/office/drawing/2014/main" id="{0981BC7F-9D56-4D78-28C0-4E80143E1ECC}"/>
              </a:ext>
            </a:extLst>
          </p:cNvPr>
          <p:cNvGraphicFramePr>
            <a:graphicFrameLocks noGrp="1"/>
          </p:cNvGraphicFramePr>
          <p:nvPr>
            <p:extLst>
              <p:ext uri="{D42A27DB-BD31-4B8C-83A1-F6EECF244321}">
                <p14:modId xmlns:p14="http://schemas.microsoft.com/office/powerpoint/2010/main" val="3462369683"/>
              </p:ext>
            </p:extLst>
          </p:nvPr>
        </p:nvGraphicFramePr>
        <p:xfrm>
          <a:off x="533400" y="4038600"/>
          <a:ext cx="8077200" cy="1005840"/>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1005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rPr>
                        <a:t>Explain</a:t>
                      </a:r>
                      <a:endParaRPr lang="en-ZA" sz="2000" b="0" dirty="0">
                        <a:solidFill>
                          <a:schemeClr val="bg1"/>
                        </a:solidFill>
                      </a:endParaRPr>
                    </a:p>
                  </a:txBody>
                  <a:tcPr anchor="ctr">
                    <a:solidFill>
                      <a:srgbClr val="000000"/>
                    </a:solidFill>
                  </a:tcPr>
                </a:tc>
                <a:tc>
                  <a:txBody>
                    <a:bodyPr/>
                    <a:lstStyle/>
                    <a:p>
                      <a:r>
                        <a:rPr lang="en-US" sz="2000" b="0" dirty="0">
                          <a:solidFill>
                            <a:schemeClr val="tx1"/>
                          </a:solidFill>
                        </a:rPr>
                        <a:t>Explain the process used to deliver the skills project.</a:t>
                      </a:r>
                      <a:endParaRPr lang="en-ZA" sz="2000" b="0" dirty="0">
                        <a:solidFill>
                          <a:schemeClr val="tx1"/>
                        </a:solidFill>
                      </a:endParaRP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spTree>
    <p:extLst>
      <p:ext uri="{BB962C8B-B14F-4D97-AF65-F5344CB8AC3E}">
        <p14:creationId xmlns:p14="http://schemas.microsoft.com/office/powerpoint/2010/main" val="212764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EF050666-DE57-8EAF-F704-C4A5CAC399A0}"/>
              </a:ext>
            </a:extLst>
          </p:cNvPr>
          <p:cNvGraphicFramePr>
            <a:graphicFrameLocks noGrp="1"/>
          </p:cNvGraphicFramePr>
          <p:nvPr>
            <p:extLst>
              <p:ext uri="{D42A27DB-BD31-4B8C-83A1-F6EECF244321}">
                <p14:modId xmlns:p14="http://schemas.microsoft.com/office/powerpoint/2010/main" val="1999319386"/>
              </p:ext>
            </p:extLst>
          </p:nvPr>
        </p:nvGraphicFramePr>
        <p:xfrm>
          <a:off x="723900" y="1853565"/>
          <a:ext cx="7696200" cy="2489835"/>
        </p:xfrm>
        <a:graphic>
          <a:graphicData uri="http://schemas.openxmlformats.org/drawingml/2006/table">
            <a:tbl>
              <a:tblPr>
                <a:tableStyleId>{9D7B26C5-4107-4FEC-AEDC-1716B250A1EF}</a:tableStyleId>
              </a:tblPr>
              <a:tblGrid>
                <a:gridCol w="7696200">
                  <a:extLst>
                    <a:ext uri="{9D8B030D-6E8A-4147-A177-3AD203B41FA5}">
                      <a16:colId xmlns:a16="http://schemas.microsoft.com/office/drawing/2014/main" val="3901328945"/>
                    </a:ext>
                  </a:extLst>
                </a:gridCol>
              </a:tblGrid>
              <a:tr h="1586680">
                <a:tc>
                  <a:txBody>
                    <a:bodyPr/>
                    <a:lstStyle/>
                    <a:p>
                      <a:pPr marL="0" indent="0" algn="just" fontAlgn="ctr">
                        <a:buNone/>
                      </a:pPr>
                      <a:endParaRPr lang="en-ZA" sz="2000" b="1" u="none" strike="noStrike" dirty="0">
                        <a:effectLst/>
                      </a:endParaRPr>
                    </a:p>
                    <a:p>
                      <a:pPr marL="0" indent="0" algn="just" fontAlgn="ctr">
                        <a:buNone/>
                        <a:tabLst>
                          <a:tab pos="358775" algn="l"/>
                        </a:tabLst>
                      </a:pPr>
                      <a:r>
                        <a:rPr lang="en-ZA" sz="2000" b="1" u="none" strike="noStrike" dirty="0">
                          <a:effectLst/>
                        </a:rPr>
                        <a:t>2. 	The need for the project</a:t>
                      </a:r>
                    </a:p>
                    <a:p>
                      <a:pPr marL="0" indent="0" algn="just" fontAlgn="ctr">
                        <a:buNone/>
                      </a:pPr>
                      <a:endParaRPr lang="en-ZA" sz="1800" b="1" u="none" strike="noStrike" dirty="0">
                        <a:effectLst/>
                      </a:endParaRPr>
                    </a:p>
                    <a:p>
                      <a:pPr marL="0" marR="0" lvl="0" indent="0" algn="just" defTabSz="914400" rtl="0" eaLnBrk="1" fontAlgn="ctr" latinLnBrk="0" hangingPunct="1">
                        <a:lnSpc>
                          <a:spcPct val="100000"/>
                        </a:lnSpc>
                        <a:spcBef>
                          <a:spcPts val="0"/>
                        </a:spcBef>
                        <a:spcAft>
                          <a:spcPts val="0"/>
                        </a:spcAft>
                        <a:buClrTx/>
                        <a:buSzTx/>
                        <a:buFontTx/>
                        <a:buNone/>
                        <a:tabLst>
                          <a:tab pos="358775" algn="l"/>
                        </a:tabLst>
                        <a:defRPr/>
                      </a:pPr>
                      <a:r>
                        <a:rPr lang="en-US" sz="1800" u="none" strike="noStrike" dirty="0">
                          <a:effectLst/>
                        </a:rPr>
                        <a:t>	To what extent did the entrant: </a:t>
                      </a:r>
                      <a:endParaRPr lang="en-US" sz="1800" b="0" u="none" strike="noStrike" dirty="0">
                        <a:solidFill>
                          <a:srgbClr val="000000"/>
                        </a:solidFill>
                        <a:effectLst/>
                      </a:endParaRPr>
                    </a:p>
                    <a:p>
                      <a:pPr marL="0" indent="0" algn="just" fontAlgn="ctr">
                        <a:buNone/>
                      </a:pPr>
                      <a:endParaRPr lang="en-ZA" sz="2000" b="1" u="none" strike="noStrike" dirty="0">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9605"/>
                  </a:ext>
                </a:extLst>
              </a:tr>
              <a:tr h="903155">
                <a:tc>
                  <a:txBody>
                    <a:bodyPr/>
                    <a:lstStyle/>
                    <a:p>
                      <a:pPr marL="355600" indent="-355600" algn="l" fontAlgn="ctr">
                        <a:tabLst>
                          <a:tab pos="358775" algn="l"/>
                        </a:tabLst>
                      </a:pPr>
                      <a:r>
                        <a:rPr lang="en-US" sz="1800" b="0" u="none" strike="noStrike" dirty="0">
                          <a:solidFill>
                            <a:srgbClr val="000000"/>
                          </a:solidFill>
                          <a:effectLst/>
                        </a:rPr>
                        <a:t>1. 	Indicate the need for this product and how it was aligned to the strategy of the institution </a:t>
                      </a:r>
                      <a:endParaRPr lang="en-US"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8698220"/>
                  </a:ext>
                </a:extLst>
              </a:tr>
            </a:tbl>
          </a:graphicData>
        </a:graphic>
      </p:graphicFrame>
    </p:spTree>
    <p:extLst>
      <p:ext uri="{BB962C8B-B14F-4D97-AF65-F5344CB8AC3E}">
        <p14:creationId xmlns:p14="http://schemas.microsoft.com/office/powerpoint/2010/main" val="1425525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630A-212C-18F3-8144-C00735FE77CF}"/>
              </a:ext>
            </a:extLst>
          </p:cNvPr>
          <p:cNvSpPr>
            <a:spLocks noGrp="1"/>
          </p:cNvSpPr>
          <p:nvPr>
            <p:ph type="title"/>
          </p:nvPr>
        </p:nvSpPr>
        <p:spPr/>
        <p:txBody>
          <a:bodyPr vert="horz" lIns="91440" tIns="45720" rIns="91440" bIns="45720" rtlCol="0" anchor="ctr">
            <a:normAutofit/>
          </a:bodyPr>
          <a:lstStyle/>
          <a:p>
            <a:r>
              <a:rPr lang="en-US" dirty="0"/>
              <a:t>The need for the project</a:t>
            </a:r>
            <a:endParaRPr lang="en-US" sz="1800" dirty="0"/>
          </a:p>
        </p:txBody>
      </p:sp>
      <p:sp>
        <p:nvSpPr>
          <p:cNvPr id="21" name="Content Placeholder 20">
            <a:extLst>
              <a:ext uri="{FF2B5EF4-FFF2-40B4-BE49-F238E27FC236}">
                <a16:creationId xmlns:a16="http://schemas.microsoft.com/office/drawing/2014/main" id="{CE32AE47-51B2-0070-E04C-7DE24924CFC8}"/>
              </a:ext>
            </a:extLst>
          </p:cNvPr>
          <p:cNvSpPr>
            <a:spLocks noGrp="1"/>
          </p:cNvSpPr>
          <p:nvPr>
            <p:ph sz="half" idx="2"/>
          </p:nvPr>
        </p:nvSpPr>
        <p:spPr>
          <a:xfrm>
            <a:off x="5715000" y="3032243"/>
            <a:ext cx="3048000" cy="2301757"/>
          </a:xfrm>
          <a:noFill/>
          <a:ln w="28575">
            <a:solidFill>
              <a:schemeClr val="tx1"/>
            </a:solidFill>
          </a:ln>
        </p:spPr>
        <p:txBody>
          <a:bodyPr vert="horz" lIns="91440" tIns="45720" rIns="91440" bIns="45720" rtlCol="0" anchor="ctr">
            <a:normAutofit/>
          </a:bodyPr>
          <a:lstStyle/>
          <a:p>
            <a:pPr marL="0" indent="0">
              <a:buNone/>
            </a:pPr>
            <a:r>
              <a:rPr lang="en-US" sz="1600" dirty="0"/>
              <a:t>Clearly describe:</a:t>
            </a:r>
          </a:p>
          <a:p>
            <a:r>
              <a:rPr lang="en-US" sz="1600" dirty="0"/>
              <a:t>The situation before the project</a:t>
            </a:r>
          </a:p>
          <a:p>
            <a:r>
              <a:rPr lang="en-US" sz="1600" dirty="0"/>
              <a:t>Why it mattered</a:t>
            </a:r>
          </a:p>
          <a:p>
            <a:r>
              <a:rPr lang="en-US" sz="1600" dirty="0"/>
              <a:t>The consequences of doing nothing</a:t>
            </a:r>
          </a:p>
        </p:txBody>
      </p:sp>
      <p:sp>
        <p:nvSpPr>
          <p:cNvPr id="18" name="Rectangle 17">
            <a:extLst>
              <a:ext uri="{FF2B5EF4-FFF2-40B4-BE49-F238E27FC236}">
                <a16:creationId xmlns:a16="http://schemas.microsoft.com/office/drawing/2014/main" id="{CD2C7BEB-B18E-0EE4-CE50-902D2BB7D769}"/>
              </a:ext>
            </a:extLst>
          </p:cNvPr>
          <p:cNvSpPr/>
          <p:nvPr/>
        </p:nvSpPr>
        <p:spPr>
          <a:xfrm>
            <a:off x="601345" y="1223245"/>
            <a:ext cx="8314055" cy="52324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US" sz="1600" dirty="0">
                <a:solidFill>
                  <a:schemeClr val="tx1"/>
                </a:solidFill>
              </a:rPr>
              <a:t>Explain the institutional need that triggered the project of which this skill was part of.</a:t>
            </a:r>
            <a:endParaRPr lang="en-ZA" sz="1600" dirty="0">
              <a:solidFill>
                <a:schemeClr val="tx1"/>
              </a:solidFill>
            </a:endParaRPr>
          </a:p>
        </p:txBody>
      </p:sp>
      <p:graphicFrame>
        <p:nvGraphicFramePr>
          <p:cNvPr id="29" name="Table 28">
            <a:extLst>
              <a:ext uri="{FF2B5EF4-FFF2-40B4-BE49-F238E27FC236}">
                <a16:creationId xmlns:a16="http://schemas.microsoft.com/office/drawing/2014/main" id="{9198540F-3C20-F2CC-06E0-AC07BB91AA44}"/>
              </a:ext>
            </a:extLst>
          </p:cNvPr>
          <p:cNvGraphicFramePr>
            <a:graphicFrameLocks noGrp="1"/>
          </p:cNvGraphicFramePr>
          <p:nvPr>
            <p:extLst>
              <p:ext uri="{D42A27DB-BD31-4B8C-83A1-F6EECF244321}">
                <p14:modId xmlns:p14="http://schemas.microsoft.com/office/powerpoint/2010/main" val="456447754"/>
              </p:ext>
            </p:extLst>
          </p:nvPr>
        </p:nvGraphicFramePr>
        <p:xfrm>
          <a:off x="655322" y="2110691"/>
          <a:ext cx="4754878" cy="845352"/>
        </p:xfrm>
        <a:graphic>
          <a:graphicData uri="http://schemas.openxmlformats.org/drawingml/2006/table">
            <a:tbl>
              <a:tblPr firstRow="1" bandRow="1">
                <a:tableStyleId>{21E4AEA4-8DFA-4A89-87EB-49C32662AFE0}</a:tableStyleId>
              </a:tblPr>
              <a:tblGrid>
                <a:gridCol w="1605951">
                  <a:extLst>
                    <a:ext uri="{9D8B030D-6E8A-4147-A177-3AD203B41FA5}">
                      <a16:colId xmlns:a16="http://schemas.microsoft.com/office/drawing/2014/main" val="1927701906"/>
                    </a:ext>
                  </a:extLst>
                </a:gridCol>
                <a:gridCol w="3148927">
                  <a:extLst>
                    <a:ext uri="{9D8B030D-6E8A-4147-A177-3AD203B41FA5}">
                      <a16:colId xmlns:a16="http://schemas.microsoft.com/office/drawing/2014/main" val="3666140165"/>
                    </a:ext>
                  </a:extLst>
                </a:gridCol>
              </a:tblGrid>
              <a:tr h="845352">
                <a:tc>
                  <a:txBody>
                    <a:bodyPr/>
                    <a:lstStyle/>
                    <a:p>
                      <a:pPr algn="ctr"/>
                      <a:r>
                        <a:rPr lang="en-US" sz="1800" b="0" dirty="0"/>
                        <a:t>A problem</a:t>
                      </a:r>
                      <a:endParaRPr lang="en-ZA" sz="1800" b="0" dirty="0"/>
                    </a:p>
                  </a:txBody>
                  <a:tcPr anchor="ctr">
                    <a:solidFill>
                      <a:srgbClr val="00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Something was wrong.</a:t>
                      </a: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graphicFrame>
        <p:nvGraphicFramePr>
          <p:cNvPr id="32" name="Table 31">
            <a:extLst>
              <a:ext uri="{FF2B5EF4-FFF2-40B4-BE49-F238E27FC236}">
                <a16:creationId xmlns:a16="http://schemas.microsoft.com/office/drawing/2014/main" id="{38C70692-668C-588A-C0A7-C9E9A0DF6FA5}"/>
              </a:ext>
            </a:extLst>
          </p:cNvPr>
          <p:cNvGraphicFramePr>
            <a:graphicFrameLocks noGrp="1"/>
          </p:cNvGraphicFramePr>
          <p:nvPr>
            <p:extLst>
              <p:ext uri="{D42A27DB-BD31-4B8C-83A1-F6EECF244321}">
                <p14:modId xmlns:p14="http://schemas.microsoft.com/office/powerpoint/2010/main" val="1437689820"/>
              </p:ext>
            </p:extLst>
          </p:nvPr>
        </p:nvGraphicFramePr>
        <p:xfrm>
          <a:off x="655322" y="3303246"/>
          <a:ext cx="4754878" cy="845352"/>
        </p:xfrm>
        <a:graphic>
          <a:graphicData uri="http://schemas.openxmlformats.org/drawingml/2006/table">
            <a:tbl>
              <a:tblPr firstRow="1" bandRow="1">
                <a:tableStyleId>{21E4AEA4-8DFA-4A89-87EB-49C32662AFE0}</a:tableStyleId>
              </a:tblPr>
              <a:tblGrid>
                <a:gridCol w="1605951">
                  <a:extLst>
                    <a:ext uri="{9D8B030D-6E8A-4147-A177-3AD203B41FA5}">
                      <a16:colId xmlns:a16="http://schemas.microsoft.com/office/drawing/2014/main" val="1927701906"/>
                    </a:ext>
                  </a:extLst>
                </a:gridCol>
                <a:gridCol w="3148927">
                  <a:extLst>
                    <a:ext uri="{9D8B030D-6E8A-4147-A177-3AD203B41FA5}">
                      <a16:colId xmlns:a16="http://schemas.microsoft.com/office/drawing/2014/main" val="3666140165"/>
                    </a:ext>
                  </a:extLst>
                </a:gridCol>
              </a:tblGrid>
              <a:tr h="845352">
                <a:tc>
                  <a:txBody>
                    <a:bodyPr/>
                    <a:lstStyle/>
                    <a:p>
                      <a:pPr algn="ctr"/>
                      <a:r>
                        <a:rPr lang="en-US" sz="1800" b="0" dirty="0"/>
                        <a:t>A need</a:t>
                      </a:r>
                      <a:endParaRPr lang="en-ZA" sz="1800" b="0" dirty="0"/>
                    </a:p>
                  </a:txBody>
                  <a:tcPr anchor="ctr">
                    <a:solidFill>
                      <a:srgbClr val="00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Something was missing.</a:t>
                      </a: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graphicFrame>
        <p:nvGraphicFramePr>
          <p:cNvPr id="33" name="Table 32">
            <a:extLst>
              <a:ext uri="{FF2B5EF4-FFF2-40B4-BE49-F238E27FC236}">
                <a16:creationId xmlns:a16="http://schemas.microsoft.com/office/drawing/2014/main" id="{208F3762-2B21-0593-11B0-D51109169737}"/>
              </a:ext>
            </a:extLst>
          </p:cNvPr>
          <p:cNvGraphicFramePr>
            <a:graphicFrameLocks noGrp="1"/>
          </p:cNvGraphicFramePr>
          <p:nvPr>
            <p:extLst>
              <p:ext uri="{D42A27DB-BD31-4B8C-83A1-F6EECF244321}">
                <p14:modId xmlns:p14="http://schemas.microsoft.com/office/powerpoint/2010/main" val="1473890548"/>
              </p:ext>
            </p:extLst>
          </p:nvPr>
        </p:nvGraphicFramePr>
        <p:xfrm>
          <a:off x="655321" y="4495800"/>
          <a:ext cx="4754879" cy="845352"/>
        </p:xfrm>
        <a:graphic>
          <a:graphicData uri="http://schemas.openxmlformats.org/drawingml/2006/table">
            <a:tbl>
              <a:tblPr firstRow="1" bandRow="1">
                <a:tableStyleId>{21E4AEA4-8DFA-4A89-87EB-49C32662AFE0}</a:tableStyleId>
              </a:tblPr>
              <a:tblGrid>
                <a:gridCol w="1612922">
                  <a:extLst>
                    <a:ext uri="{9D8B030D-6E8A-4147-A177-3AD203B41FA5}">
                      <a16:colId xmlns:a16="http://schemas.microsoft.com/office/drawing/2014/main" val="1927701906"/>
                    </a:ext>
                  </a:extLst>
                </a:gridCol>
                <a:gridCol w="3141957">
                  <a:extLst>
                    <a:ext uri="{9D8B030D-6E8A-4147-A177-3AD203B41FA5}">
                      <a16:colId xmlns:a16="http://schemas.microsoft.com/office/drawing/2014/main" val="3666140165"/>
                    </a:ext>
                  </a:extLst>
                </a:gridCol>
              </a:tblGrid>
              <a:tr h="845352">
                <a:tc>
                  <a:txBody>
                    <a:bodyPr/>
                    <a:lstStyle/>
                    <a:p>
                      <a:pPr algn="ctr"/>
                      <a:r>
                        <a:rPr lang="en-US" sz="1800" b="0" dirty="0"/>
                        <a:t>An opportunity</a:t>
                      </a:r>
                      <a:endParaRPr lang="en-ZA" sz="1800" b="0" dirty="0"/>
                    </a:p>
                  </a:txBody>
                  <a:tcPr anchor="ctr">
                    <a:solidFill>
                      <a:srgbClr val="00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A </a:t>
                      </a:r>
                      <a:r>
                        <a:rPr lang="en-US" sz="1600" b="0" dirty="0" err="1">
                          <a:solidFill>
                            <a:schemeClr val="tx1"/>
                          </a:solidFill>
                        </a:rPr>
                        <a:t>favourable</a:t>
                      </a:r>
                      <a:r>
                        <a:rPr lang="en-US" sz="1600" b="0" dirty="0">
                          <a:solidFill>
                            <a:schemeClr val="tx1"/>
                          </a:solidFill>
                        </a:rPr>
                        <a:t> situation existed that could be leveraged.</a:t>
                      </a: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sp>
        <p:nvSpPr>
          <p:cNvPr id="36" name="Speech Bubble: Oval 35">
            <a:extLst>
              <a:ext uri="{FF2B5EF4-FFF2-40B4-BE49-F238E27FC236}">
                <a16:creationId xmlns:a16="http://schemas.microsoft.com/office/drawing/2014/main" id="{974431D4-453A-8628-882B-128ADED75B52}"/>
              </a:ext>
            </a:extLst>
          </p:cNvPr>
          <p:cNvSpPr/>
          <p:nvPr/>
        </p:nvSpPr>
        <p:spPr>
          <a:xfrm>
            <a:off x="7391400" y="2048800"/>
            <a:ext cx="1021078" cy="845352"/>
          </a:xfrm>
          <a:prstGeom prst="wedgeEllipseCallout">
            <a:avLst>
              <a:gd name="adj1" fmla="val -83257"/>
              <a:gd name="adj2" fmla="val 82728"/>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75831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bg/>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nimBg="1"/>
      <p:bldP spid="18" grpId="0" animBg="1"/>
      <p:bldP spid="3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F515-4319-34A0-7C7D-9205A478E5DD}"/>
              </a:ext>
            </a:extLst>
          </p:cNvPr>
          <p:cNvSpPr>
            <a:spLocks noGrp="1"/>
          </p:cNvSpPr>
          <p:nvPr>
            <p:ph type="title"/>
          </p:nvPr>
        </p:nvSpPr>
        <p:spPr>
          <a:xfrm>
            <a:off x="457200" y="373848"/>
            <a:ext cx="8229600" cy="845352"/>
          </a:xfrm>
        </p:spPr>
        <p:txBody>
          <a:bodyPr/>
          <a:lstStyle/>
          <a:p>
            <a:r>
              <a:rPr lang="en-US" dirty="0"/>
              <a:t>The need for the project</a:t>
            </a:r>
          </a:p>
        </p:txBody>
      </p:sp>
      <p:sp>
        <p:nvSpPr>
          <p:cNvPr id="7" name="Rectangle 6">
            <a:extLst>
              <a:ext uri="{FF2B5EF4-FFF2-40B4-BE49-F238E27FC236}">
                <a16:creationId xmlns:a16="http://schemas.microsoft.com/office/drawing/2014/main" id="{FBE25A6B-4C5D-6869-6C54-C188A9346DB6}"/>
              </a:ext>
            </a:extLst>
          </p:cNvPr>
          <p:cNvSpPr/>
          <p:nvPr/>
        </p:nvSpPr>
        <p:spPr>
          <a:xfrm>
            <a:off x="601345" y="1223245"/>
            <a:ext cx="8085455" cy="52324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90000"/>
              </a:lnSpc>
              <a:spcBef>
                <a:spcPts val="600"/>
              </a:spcBef>
              <a:spcAft>
                <a:spcPts val="600"/>
              </a:spcAft>
              <a:buClr>
                <a:srgbClr val="C8102E"/>
              </a:buClr>
            </a:pPr>
            <a:r>
              <a:rPr lang="en-ZA" sz="1600" dirty="0">
                <a:solidFill>
                  <a:schemeClr val="tx1"/>
                </a:solidFill>
              </a:rPr>
              <a:t>Indicate how formal or informal research was used to define the need</a:t>
            </a:r>
            <a:endParaRPr lang="en-US" sz="1600" kern="1200" dirty="0">
              <a:solidFill>
                <a:schemeClr val="tx1"/>
              </a:solidFill>
            </a:endParaRPr>
          </a:p>
        </p:txBody>
      </p:sp>
      <p:sp>
        <p:nvSpPr>
          <p:cNvPr id="8" name="Content Placeholder 2">
            <a:extLst>
              <a:ext uri="{FF2B5EF4-FFF2-40B4-BE49-F238E27FC236}">
                <a16:creationId xmlns:a16="http://schemas.microsoft.com/office/drawing/2014/main" id="{92A40358-87F5-9D85-23C8-1E44DBF16BEB}"/>
              </a:ext>
            </a:extLst>
          </p:cNvPr>
          <p:cNvSpPr txBox="1">
            <a:spLocks/>
          </p:cNvSpPr>
          <p:nvPr/>
        </p:nvSpPr>
        <p:spPr>
          <a:xfrm>
            <a:off x="3533776" y="2062230"/>
            <a:ext cx="5153024" cy="672110"/>
          </a:xfrm>
          <a:prstGeom prst="rect">
            <a:avLst/>
          </a:prstGeom>
          <a:ln w="19050">
            <a:solidFill>
              <a:schemeClr val="tx1"/>
            </a:solidFill>
          </a:ln>
        </p:spPr>
        <p:txBody>
          <a:bodyPr vert="horz" lIns="91440" tIns="45720" rIns="91440" bIns="45720" rtlCol="0" anchor="ctr">
            <a:norm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1400" dirty="0"/>
              <a:t>How do you know this problem, need or opportunity existed?</a:t>
            </a:r>
          </a:p>
        </p:txBody>
      </p:sp>
      <p:sp>
        <p:nvSpPr>
          <p:cNvPr id="9" name="Arrow: Pentagon 8">
            <a:extLst>
              <a:ext uri="{FF2B5EF4-FFF2-40B4-BE49-F238E27FC236}">
                <a16:creationId xmlns:a16="http://schemas.microsoft.com/office/drawing/2014/main" id="{868CAE2B-C669-005F-2F8E-FDCDE487ACE0}"/>
              </a:ext>
            </a:extLst>
          </p:cNvPr>
          <p:cNvSpPr/>
          <p:nvPr/>
        </p:nvSpPr>
        <p:spPr>
          <a:xfrm>
            <a:off x="586105" y="2072390"/>
            <a:ext cx="2895600" cy="619761"/>
          </a:xfrm>
          <a:prstGeom prst="homePlat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1600" dirty="0"/>
              <a:t>Evaluators want to know</a:t>
            </a:r>
          </a:p>
        </p:txBody>
      </p:sp>
      <p:sp>
        <p:nvSpPr>
          <p:cNvPr id="10" name="Content Placeholder 5">
            <a:extLst>
              <a:ext uri="{FF2B5EF4-FFF2-40B4-BE49-F238E27FC236}">
                <a16:creationId xmlns:a16="http://schemas.microsoft.com/office/drawing/2014/main" id="{9EB5D97D-CF62-21F4-EBE1-B3B6829509D6}"/>
              </a:ext>
            </a:extLst>
          </p:cNvPr>
          <p:cNvSpPr txBox="1">
            <a:spLocks/>
          </p:cNvSpPr>
          <p:nvPr/>
        </p:nvSpPr>
        <p:spPr>
          <a:xfrm>
            <a:off x="3533776" y="2985491"/>
            <a:ext cx="5153024" cy="672109"/>
          </a:xfrm>
          <a:prstGeom prst="rect">
            <a:avLst/>
          </a:prstGeom>
          <a:ln w="19050">
            <a:solidFill>
              <a:schemeClr val="tx1"/>
            </a:solidFill>
          </a:ln>
        </p:spPr>
        <p:txBody>
          <a:bodyP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r>
              <a:rPr lang="en-ZA" sz="1400" b="1" dirty="0"/>
              <a:t>Formal</a:t>
            </a:r>
            <a:r>
              <a:rPr lang="en-ZA" sz="1400" dirty="0"/>
              <a:t> research examples</a:t>
            </a:r>
          </a:p>
          <a:p>
            <a:pPr marL="263525" indent="-263525"/>
            <a:r>
              <a:rPr lang="en-ZA" sz="1400" b="1" dirty="0"/>
              <a:t>Informal</a:t>
            </a:r>
            <a:r>
              <a:rPr lang="en-ZA" sz="1400" dirty="0"/>
              <a:t> research examples</a:t>
            </a:r>
          </a:p>
        </p:txBody>
      </p:sp>
      <p:sp>
        <p:nvSpPr>
          <p:cNvPr id="11" name="Arrow: Pentagon 10">
            <a:extLst>
              <a:ext uri="{FF2B5EF4-FFF2-40B4-BE49-F238E27FC236}">
                <a16:creationId xmlns:a16="http://schemas.microsoft.com/office/drawing/2014/main" id="{228E54DD-5927-EB4B-0517-2CC1202A724D}"/>
              </a:ext>
            </a:extLst>
          </p:cNvPr>
          <p:cNvSpPr/>
          <p:nvPr/>
        </p:nvSpPr>
        <p:spPr>
          <a:xfrm>
            <a:off x="586105" y="2981714"/>
            <a:ext cx="2895600" cy="619761"/>
          </a:xfrm>
          <a:prstGeom prst="homePlat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1600" dirty="0"/>
              <a:t>You need research</a:t>
            </a:r>
          </a:p>
        </p:txBody>
      </p:sp>
      <p:sp>
        <p:nvSpPr>
          <p:cNvPr id="15" name="Content Placeholder 20">
            <a:extLst>
              <a:ext uri="{FF2B5EF4-FFF2-40B4-BE49-F238E27FC236}">
                <a16:creationId xmlns:a16="http://schemas.microsoft.com/office/drawing/2014/main" id="{C1D43C1E-1508-57B2-F7A2-6E5600929BD5}"/>
              </a:ext>
            </a:extLst>
          </p:cNvPr>
          <p:cNvSpPr txBox="1">
            <a:spLocks/>
          </p:cNvSpPr>
          <p:nvPr/>
        </p:nvSpPr>
        <p:spPr>
          <a:xfrm>
            <a:off x="1828800" y="4303659"/>
            <a:ext cx="6858000" cy="845352"/>
          </a:xfrm>
          <a:prstGeom prst="rect">
            <a:avLst/>
          </a:prstGeom>
          <a:noFill/>
          <a:ln w="19050">
            <a:solidFill>
              <a:schemeClr val="tx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1400" dirty="0"/>
              <a:t>Whenever possible, include:</a:t>
            </a:r>
          </a:p>
          <a:p>
            <a:pPr marL="263525" lvl="0" indent="-263525">
              <a:buClr>
                <a:srgbClr val="7A9A01"/>
              </a:buClr>
            </a:pPr>
            <a:r>
              <a:rPr lang="en-ZA" sz="1400" dirty="0"/>
              <a:t>Numbers, statistics, survey findings, research insights, stakeholder feedback</a:t>
            </a:r>
          </a:p>
        </p:txBody>
      </p:sp>
      <p:sp>
        <p:nvSpPr>
          <p:cNvPr id="16" name="Speech Bubble: Oval 15">
            <a:extLst>
              <a:ext uri="{FF2B5EF4-FFF2-40B4-BE49-F238E27FC236}">
                <a16:creationId xmlns:a16="http://schemas.microsoft.com/office/drawing/2014/main" id="{DED80750-D249-6188-B67E-DF4B9D36CBE3}"/>
              </a:ext>
            </a:extLst>
          </p:cNvPr>
          <p:cNvSpPr/>
          <p:nvPr/>
        </p:nvSpPr>
        <p:spPr>
          <a:xfrm>
            <a:off x="586105" y="3880983"/>
            <a:ext cx="1021078" cy="845352"/>
          </a:xfrm>
          <a:prstGeom prst="wedgeEllipseCallout">
            <a:avLst>
              <a:gd name="adj1" fmla="val 98833"/>
              <a:gd name="adj2" fmla="val 83930"/>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328613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1FEA33-7816-C43B-9746-C594AEDD43A8}"/>
              </a:ext>
            </a:extLst>
          </p:cNvPr>
          <p:cNvGraphicFramePr>
            <a:graphicFrameLocks noGrp="1"/>
          </p:cNvGraphicFramePr>
          <p:nvPr>
            <p:extLst>
              <p:ext uri="{D42A27DB-BD31-4B8C-83A1-F6EECF244321}">
                <p14:modId xmlns:p14="http://schemas.microsoft.com/office/powerpoint/2010/main" val="3935266574"/>
              </p:ext>
            </p:extLst>
          </p:nvPr>
        </p:nvGraphicFramePr>
        <p:xfrm>
          <a:off x="457200" y="1219200"/>
          <a:ext cx="8229600" cy="3146340"/>
        </p:xfrm>
        <a:graphic>
          <a:graphicData uri="http://schemas.openxmlformats.org/drawingml/2006/table">
            <a:tbl>
              <a:tblPr>
                <a:tableStyleId>{9D7B26C5-4107-4FEC-AEDC-1716B250A1EF}</a:tableStyleId>
              </a:tblPr>
              <a:tblGrid>
                <a:gridCol w="8229600">
                  <a:extLst>
                    <a:ext uri="{9D8B030D-6E8A-4147-A177-3AD203B41FA5}">
                      <a16:colId xmlns:a16="http://schemas.microsoft.com/office/drawing/2014/main" val="3901328945"/>
                    </a:ext>
                  </a:extLst>
                </a:gridCol>
              </a:tblGrid>
              <a:tr h="1503509">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3. 	Target audience</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9605"/>
                  </a:ext>
                </a:extLst>
              </a:tr>
              <a:tr h="810346">
                <a:tc>
                  <a:txBody>
                    <a:bodyPr/>
                    <a:lstStyle/>
                    <a:p>
                      <a:pPr marL="355600" indent="-355600" algn="l" fontAlgn="ctr">
                        <a:tabLst>
                          <a:tab pos="358775" algn="l"/>
                        </a:tabLst>
                      </a:pPr>
                      <a:r>
                        <a:rPr lang="en-US" sz="1800" b="0" u="none" strike="noStrike" dirty="0">
                          <a:solidFill>
                            <a:srgbClr val="000000"/>
                          </a:solidFill>
                          <a:effectLst/>
                        </a:rPr>
                        <a:t>1. 	 Indicate the audience this product was aimed at</a:t>
                      </a:r>
                      <a:endParaRPr lang="en-US" sz="1800" b="0" i="0" u="none" strike="noStrike" dirty="0">
                        <a:solidFill>
                          <a:srgbClr val="000000"/>
                        </a:solidFill>
                        <a:effectLst/>
                        <a:latin typeface="+mj-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8698220"/>
                  </a:ext>
                </a:extLst>
              </a:tr>
              <a:tr h="810346">
                <a:tc>
                  <a:txBody>
                    <a:bodyPr/>
                    <a:lstStyle/>
                    <a:p>
                      <a:pPr marL="358775" indent="-358775" algn="l" fontAlgn="ctr">
                        <a:buAutoNum type="arabicPeriod" startAt="2"/>
                        <a:tabLst>
                          <a:tab pos="358775" algn="l"/>
                        </a:tabLst>
                      </a:pPr>
                      <a:r>
                        <a:rPr lang="en-US" sz="1800" b="0" u="none" strike="noStrike" dirty="0">
                          <a:solidFill>
                            <a:srgbClr val="000000"/>
                          </a:solidFill>
                          <a:effectLst/>
                        </a:rPr>
                        <a:t> Provide information about the audience's characteristics and how this product took account of that</a:t>
                      </a:r>
                    </a:p>
                    <a:p>
                      <a:pPr marL="358775" indent="-358775" algn="l" fontAlgn="ctr">
                        <a:buAutoNum type="arabicPeriod" startAt="2"/>
                        <a:tabLst>
                          <a:tab pos="358775" algn="l"/>
                        </a:tabLst>
                      </a:pPr>
                      <a:endParaRPr lang="en-US" sz="18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335896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BF7F7341-841E-E263-E7C5-A5FE79F4C6D3}"/>
              </a:ext>
            </a:extLst>
          </p:cNvPr>
          <p:cNvSpPr/>
          <p:nvPr/>
        </p:nvSpPr>
        <p:spPr>
          <a:xfrm>
            <a:off x="609600" y="2272432"/>
            <a:ext cx="2819400" cy="1447679"/>
          </a:xfrm>
          <a:prstGeom prst="homePlat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The target audience/s</a:t>
            </a:r>
            <a:endParaRPr lang="en-ZA" sz="2400" dirty="0"/>
          </a:p>
        </p:txBody>
      </p:sp>
      <p:sp>
        <p:nvSpPr>
          <p:cNvPr id="6" name="Content Placeholder 2">
            <a:extLst>
              <a:ext uri="{FF2B5EF4-FFF2-40B4-BE49-F238E27FC236}">
                <a16:creationId xmlns:a16="http://schemas.microsoft.com/office/drawing/2014/main" id="{95043ECC-5C0D-55E4-D8B8-2DEE465140AC}"/>
              </a:ext>
            </a:extLst>
          </p:cNvPr>
          <p:cNvSpPr txBox="1">
            <a:spLocks/>
          </p:cNvSpPr>
          <p:nvPr/>
        </p:nvSpPr>
        <p:spPr>
          <a:xfrm>
            <a:off x="3533776" y="1645145"/>
            <a:ext cx="5153024" cy="1174255"/>
          </a:xfrm>
          <a:prstGeom prst="rect">
            <a:avLst/>
          </a:prstGeom>
          <a:ln w="19050">
            <a:solidFill>
              <a:schemeClr val="tx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Differentiate your audiences based according to primary, secondary and tertiary.</a:t>
            </a:r>
            <a:endParaRPr lang="en-ZA" dirty="0"/>
          </a:p>
        </p:txBody>
      </p:sp>
      <p:sp>
        <p:nvSpPr>
          <p:cNvPr id="7" name="Content Placeholder 2">
            <a:extLst>
              <a:ext uri="{FF2B5EF4-FFF2-40B4-BE49-F238E27FC236}">
                <a16:creationId xmlns:a16="http://schemas.microsoft.com/office/drawing/2014/main" id="{AF472F5A-151A-8A85-1BF9-0DE708F9BED1}"/>
              </a:ext>
            </a:extLst>
          </p:cNvPr>
          <p:cNvSpPr txBox="1">
            <a:spLocks/>
          </p:cNvSpPr>
          <p:nvPr/>
        </p:nvSpPr>
        <p:spPr>
          <a:xfrm>
            <a:off x="3533776" y="3092944"/>
            <a:ext cx="5153024" cy="1174255"/>
          </a:xfrm>
          <a:prstGeom prst="rect">
            <a:avLst/>
          </a:prstGeom>
          <a:ln w="19050">
            <a:solidFill>
              <a:schemeClr val="tx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Use research not more than two years old to define audience characteristics relevant to this skill.</a:t>
            </a:r>
            <a:endParaRPr lang="en-ZA" dirty="0"/>
          </a:p>
        </p:txBody>
      </p:sp>
    </p:spTree>
    <p:extLst>
      <p:ext uri="{BB962C8B-B14F-4D97-AF65-F5344CB8AC3E}">
        <p14:creationId xmlns:p14="http://schemas.microsoft.com/office/powerpoint/2010/main" val="178546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1FEA33-7816-C43B-9746-C594AEDD43A8}"/>
              </a:ext>
            </a:extLst>
          </p:cNvPr>
          <p:cNvGraphicFramePr>
            <a:graphicFrameLocks noGrp="1"/>
          </p:cNvGraphicFramePr>
          <p:nvPr>
            <p:extLst>
              <p:ext uri="{D42A27DB-BD31-4B8C-83A1-F6EECF244321}">
                <p14:modId xmlns:p14="http://schemas.microsoft.com/office/powerpoint/2010/main" val="2997273948"/>
              </p:ext>
            </p:extLst>
          </p:nvPr>
        </p:nvGraphicFramePr>
        <p:xfrm>
          <a:off x="609600" y="1600200"/>
          <a:ext cx="8229600" cy="2996565"/>
        </p:xfrm>
        <a:graphic>
          <a:graphicData uri="http://schemas.openxmlformats.org/drawingml/2006/table">
            <a:tbl>
              <a:tblPr>
                <a:tableStyleId>{9D7B26C5-4107-4FEC-AEDC-1716B250A1EF}</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4. 	Goal and objective</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algn="l" fontAlgn="ctr">
                        <a:tabLst>
                          <a:tab pos="358775" algn="l"/>
                        </a:tabLst>
                      </a:pPr>
                      <a:r>
                        <a:rPr lang="en-US" sz="1800" b="0" u="none" strike="noStrike" dirty="0">
                          <a:solidFill>
                            <a:srgbClr val="000000"/>
                          </a:solidFill>
                          <a:effectLst/>
                        </a:rPr>
                        <a:t>1. 	 Indicate what the product set out to achieve </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 Measure if the objectives were achieved </a:t>
                      </a:r>
                    </a:p>
                    <a:p>
                      <a:pPr marL="0" indent="0" algn="l" fontAlgn="ctr">
                        <a:buNone/>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2775757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CB1E-7AAA-67AE-E8A1-D887DC88212A}"/>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5AA842D9-4AAE-8045-CF33-08E3F65C57E9}"/>
              </a:ext>
            </a:extLst>
          </p:cNvPr>
          <p:cNvSpPr>
            <a:spLocks noGrp="1"/>
          </p:cNvSpPr>
          <p:nvPr>
            <p:ph idx="1"/>
          </p:nvPr>
        </p:nvSpPr>
        <p:spPr>
          <a:xfrm>
            <a:off x="457200" y="1371600"/>
            <a:ext cx="8229600" cy="4366410"/>
          </a:xfrm>
        </p:spPr>
        <p:txBody>
          <a:bodyPr/>
          <a:lstStyle/>
          <a:p>
            <a:pPr marL="0" indent="0">
              <a:buNone/>
            </a:pPr>
            <a:r>
              <a:rPr lang="en-US" b="1" dirty="0"/>
              <a:t>The Achilles heel of many entries</a:t>
            </a:r>
          </a:p>
          <a:p>
            <a:endParaRPr lang="en-US" dirty="0"/>
          </a:p>
        </p:txBody>
      </p:sp>
      <p:pic>
        <p:nvPicPr>
          <p:cNvPr id="6" name="Picture 5">
            <a:extLst>
              <a:ext uri="{FF2B5EF4-FFF2-40B4-BE49-F238E27FC236}">
                <a16:creationId xmlns:a16="http://schemas.microsoft.com/office/drawing/2014/main" id="{0820EAFF-FB3A-56EC-35E7-D11EC977A698}"/>
              </a:ext>
            </a:extLst>
          </p:cNvPr>
          <p:cNvPicPr>
            <a:picLocks noChangeAspect="1"/>
          </p:cNvPicPr>
          <p:nvPr/>
        </p:nvPicPr>
        <p:blipFill>
          <a:blip r:embed="rId2"/>
          <a:stretch>
            <a:fillRect/>
          </a:stretch>
        </p:blipFill>
        <p:spPr>
          <a:xfrm>
            <a:off x="390053" y="2202656"/>
            <a:ext cx="8296747" cy="2452688"/>
          </a:xfrm>
          <a:prstGeom prst="rect">
            <a:avLst/>
          </a:prstGeom>
        </p:spPr>
      </p:pic>
    </p:spTree>
    <p:extLst>
      <p:ext uri="{BB962C8B-B14F-4D97-AF65-F5344CB8AC3E}">
        <p14:creationId xmlns:p14="http://schemas.microsoft.com/office/powerpoint/2010/main" val="3263674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CA192B-6685-D9EC-363B-7D28DAE366CB}"/>
              </a:ext>
            </a:extLst>
          </p:cNvPr>
          <p:cNvPicPr>
            <a:picLocks noChangeAspect="1"/>
          </p:cNvPicPr>
          <p:nvPr/>
        </p:nvPicPr>
        <p:blipFill>
          <a:blip r:embed="rId2"/>
          <a:stretch>
            <a:fillRect/>
          </a:stretch>
        </p:blipFill>
        <p:spPr>
          <a:xfrm>
            <a:off x="590852" y="1371600"/>
            <a:ext cx="7962296" cy="3915386"/>
          </a:xfrm>
          <a:prstGeom prst="rect">
            <a:avLst/>
          </a:prstGeom>
        </p:spPr>
      </p:pic>
      <p:sp>
        <p:nvSpPr>
          <p:cNvPr id="7" name="Title 6">
            <a:extLst>
              <a:ext uri="{FF2B5EF4-FFF2-40B4-BE49-F238E27FC236}">
                <a16:creationId xmlns:a16="http://schemas.microsoft.com/office/drawing/2014/main" id="{F8C5113E-7B3C-5BE1-AD1C-C30865A11A15}"/>
              </a:ext>
            </a:extLst>
          </p:cNvPr>
          <p:cNvSpPr>
            <a:spLocks noGrp="1"/>
          </p:cNvSpPr>
          <p:nvPr>
            <p:ph type="title"/>
          </p:nvPr>
        </p:nvSpPr>
        <p:spPr>
          <a:xfrm>
            <a:off x="457200" y="373848"/>
            <a:ext cx="8229600" cy="845352"/>
          </a:xfrm>
        </p:spPr>
        <p:txBody>
          <a:bodyPr>
            <a:noAutofit/>
          </a:bodyPr>
          <a:lstStyle/>
          <a:p>
            <a:r>
              <a:rPr lang="en-US" sz="2400" dirty="0"/>
              <a:t>The following framework can help you formulate your objectives</a:t>
            </a:r>
            <a:endParaRPr lang="en-ZA" sz="2400" dirty="0"/>
          </a:p>
        </p:txBody>
      </p:sp>
    </p:spTree>
    <p:extLst>
      <p:ext uri="{BB962C8B-B14F-4D97-AF65-F5344CB8AC3E}">
        <p14:creationId xmlns:p14="http://schemas.microsoft.com/office/powerpoint/2010/main" val="2615256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C46C-FC28-C5C4-F813-67D986023A35}"/>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AF7F2D9A-C6AB-F207-128E-A493F7BA1352}"/>
              </a:ext>
            </a:extLst>
          </p:cNvPr>
          <p:cNvSpPr>
            <a:spLocks noGrp="1"/>
          </p:cNvSpPr>
          <p:nvPr>
            <p:ph idx="1"/>
          </p:nvPr>
        </p:nvSpPr>
        <p:spPr>
          <a:xfrm>
            <a:off x="3733800" y="1676400"/>
            <a:ext cx="4953000" cy="2819400"/>
          </a:xfrm>
          <a:ln w="19050">
            <a:solidFill>
              <a:schemeClr val="tx1"/>
            </a:solidFill>
          </a:ln>
        </p:spPr>
        <p:txBody>
          <a:bodyPr>
            <a:normAutofit/>
          </a:bodyPr>
          <a:lstStyle/>
          <a:p>
            <a:r>
              <a:rPr lang="en-ZA" sz="1600" dirty="0"/>
              <a:t>Before evaluating a project's success, evaluators need to understand what the project was designed to achieve.</a:t>
            </a:r>
          </a:p>
          <a:p>
            <a:r>
              <a:rPr lang="en-ZA" sz="1600" dirty="0"/>
              <a:t>A strong entry demonstrates a clear line of sight from:</a:t>
            </a:r>
          </a:p>
          <a:p>
            <a:pPr marL="0" indent="0">
              <a:buNone/>
            </a:pPr>
            <a:r>
              <a:rPr lang="en-ZA" sz="1600" dirty="0"/>
              <a:t>      Need </a:t>
            </a:r>
            <a:r>
              <a:rPr lang="en-ZA" sz="1600" dirty="0">
                <a:solidFill>
                  <a:srgbClr val="C8102E"/>
                </a:solidFill>
              </a:rPr>
              <a:t>→</a:t>
            </a:r>
            <a:r>
              <a:rPr lang="en-ZA" sz="1600" dirty="0"/>
              <a:t> Goal </a:t>
            </a:r>
            <a:r>
              <a:rPr lang="en-ZA" sz="1600" dirty="0">
                <a:solidFill>
                  <a:srgbClr val="C8102E"/>
                </a:solidFill>
              </a:rPr>
              <a:t>→</a:t>
            </a:r>
            <a:r>
              <a:rPr lang="en-ZA" sz="1600" dirty="0"/>
              <a:t> Objectives </a:t>
            </a:r>
            <a:r>
              <a:rPr lang="en-ZA" sz="1600" dirty="0">
                <a:solidFill>
                  <a:srgbClr val="C8102E"/>
                </a:solidFill>
              </a:rPr>
              <a:t>→</a:t>
            </a:r>
            <a:r>
              <a:rPr lang="en-ZA" sz="1600" dirty="0"/>
              <a:t> Results</a:t>
            </a:r>
          </a:p>
          <a:p>
            <a:r>
              <a:rPr lang="en-ZA" sz="1600" dirty="0"/>
              <a:t>If the objectives are unclear, unrealistic, or not measurable, evaluators cannot determine whether the project was successful.</a:t>
            </a:r>
          </a:p>
        </p:txBody>
      </p:sp>
      <p:sp>
        <p:nvSpPr>
          <p:cNvPr id="7" name="Arrow: Pentagon 6">
            <a:extLst>
              <a:ext uri="{FF2B5EF4-FFF2-40B4-BE49-F238E27FC236}">
                <a16:creationId xmlns:a16="http://schemas.microsoft.com/office/drawing/2014/main" id="{76688DB3-B3B5-1466-776F-2D0083A6D3A7}"/>
              </a:ext>
            </a:extLst>
          </p:cNvPr>
          <p:cNvSpPr/>
          <p:nvPr/>
        </p:nvSpPr>
        <p:spPr>
          <a:xfrm>
            <a:off x="609600" y="2438400"/>
            <a:ext cx="2971800" cy="1112520"/>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2000" dirty="0"/>
              <a:t>What evaluators are looking for</a:t>
            </a:r>
          </a:p>
        </p:txBody>
      </p:sp>
    </p:spTree>
    <p:extLst>
      <p:ext uri="{BB962C8B-B14F-4D97-AF65-F5344CB8AC3E}">
        <p14:creationId xmlns:p14="http://schemas.microsoft.com/office/powerpoint/2010/main" val="137187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BE553-F3E0-7707-6DB5-D8EDCF39449D}"/>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9525A12F-A813-566C-9CAF-47A3540FDEEE}"/>
              </a:ext>
            </a:extLst>
          </p:cNvPr>
          <p:cNvSpPr>
            <a:spLocks noGrp="1"/>
          </p:cNvSpPr>
          <p:nvPr>
            <p:ph idx="1"/>
          </p:nvPr>
        </p:nvSpPr>
        <p:spPr>
          <a:xfrm>
            <a:off x="601344" y="1981199"/>
            <a:ext cx="8085455" cy="2346959"/>
          </a:xfrm>
        </p:spPr>
        <p:txBody>
          <a:bodyPr>
            <a:noAutofit/>
          </a:bodyPr>
          <a:lstStyle/>
          <a:p>
            <a:pPr marL="0" indent="0">
              <a:buNone/>
            </a:pPr>
            <a:r>
              <a:rPr lang="en-ZA" sz="1600" b="1" dirty="0"/>
              <a:t>What is a goal?</a:t>
            </a:r>
          </a:p>
          <a:p>
            <a:pPr indent="-285750"/>
            <a:r>
              <a:rPr lang="en-ZA" sz="1600" dirty="0"/>
              <a:t>A goal is the broad, long-term change the project seeks to achieve.</a:t>
            </a:r>
          </a:p>
          <a:p>
            <a:pPr indent="-285750"/>
            <a:r>
              <a:rPr lang="en-ZA" sz="1600" dirty="0"/>
              <a:t>A goal should describe the desired future state rather than the activities undertaken.</a:t>
            </a:r>
          </a:p>
          <a:p>
            <a:pPr marL="0" indent="0">
              <a:buNone/>
            </a:pPr>
            <a:r>
              <a:rPr lang="en-ZA" sz="1600" b="1" dirty="0"/>
              <a:t>Strong goals</a:t>
            </a:r>
          </a:p>
          <a:p>
            <a:pPr indent="-285750"/>
            <a:r>
              <a:rPr lang="en-ZA" sz="1600" dirty="0"/>
              <a:t>To improve employee understanding of the organisation's strategic direction.</a:t>
            </a:r>
          </a:p>
          <a:p>
            <a:pPr indent="-285750"/>
            <a:r>
              <a:rPr lang="en-ZA" sz="1600" dirty="0"/>
              <a:t>To strengthen the institution's reputation among prospective students.</a:t>
            </a:r>
          </a:p>
          <a:p>
            <a:endParaRPr lang="en-US" sz="1600" dirty="0"/>
          </a:p>
        </p:txBody>
      </p:sp>
      <p:sp>
        <p:nvSpPr>
          <p:cNvPr id="6" name="Rectangle 5">
            <a:extLst>
              <a:ext uri="{FF2B5EF4-FFF2-40B4-BE49-F238E27FC236}">
                <a16:creationId xmlns:a16="http://schemas.microsoft.com/office/drawing/2014/main" id="{9158D585-886C-34BB-8AE6-E13C6770C2BD}"/>
              </a:ext>
            </a:extLst>
          </p:cNvPr>
          <p:cNvSpPr/>
          <p:nvPr/>
        </p:nvSpPr>
        <p:spPr>
          <a:xfrm>
            <a:off x="601345" y="1223245"/>
            <a:ext cx="8085455" cy="52324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1: Provide a realistic overarching goal</a:t>
            </a:r>
          </a:p>
        </p:txBody>
      </p:sp>
      <p:sp>
        <p:nvSpPr>
          <p:cNvPr id="11" name="Speech Bubble: Oval 10">
            <a:extLst>
              <a:ext uri="{FF2B5EF4-FFF2-40B4-BE49-F238E27FC236}">
                <a16:creationId xmlns:a16="http://schemas.microsoft.com/office/drawing/2014/main" id="{6D014252-FDE1-B3D9-6F26-A5236BC2B78C}"/>
              </a:ext>
            </a:extLst>
          </p:cNvPr>
          <p:cNvSpPr/>
          <p:nvPr/>
        </p:nvSpPr>
        <p:spPr>
          <a:xfrm>
            <a:off x="1143000" y="4562872"/>
            <a:ext cx="1021078" cy="845352"/>
          </a:xfrm>
          <a:prstGeom prst="wedgeEllipseCallout">
            <a:avLst>
              <a:gd name="adj1" fmla="val 135649"/>
              <a:gd name="adj2" fmla="val 28644"/>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
        <p:nvSpPr>
          <p:cNvPr id="12" name="Content Placeholder 2">
            <a:extLst>
              <a:ext uri="{FF2B5EF4-FFF2-40B4-BE49-F238E27FC236}">
                <a16:creationId xmlns:a16="http://schemas.microsoft.com/office/drawing/2014/main" id="{37D773FD-17D2-D53F-F344-6C98685E0315}"/>
              </a:ext>
            </a:extLst>
          </p:cNvPr>
          <p:cNvSpPr txBox="1">
            <a:spLocks/>
          </p:cNvSpPr>
          <p:nvPr/>
        </p:nvSpPr>
        <p:spPr>
          <a:xfrm>
            <a:off x="2971800" y="4789403"/>
            <a:ext cx="4495800" cy="845352"/>
          </a:xfrm>
          <a:prstGeom prst="rect">
            <a:avLst/>
          </a:prstGeom>
          <a:ln w="19050">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600" dirty="0"/>
              <a:t>A goal should answer the question:</a:t>
            </a:r>
          </a:p>
          <a:p>
            <a:pPr marL="0" indent="0" algn="ctr">
              <a:buNone/>
            </a:pPr>
            <a:r>
              <a:rPr lang="en-ZA" sz="1600" dirty="0"/>
              <a:t>"What difference are we trying to make?"</a:t>
            </a:r>
          </a:p>
        </p:txBody>
      </p:sp>
    </p:spTree>
    <p:extLst>
      <p:ext uri="{BB962C8B-B14F-4D97-AF65-F5344CB8AC3E}">
        <p14:creationId xmlns:p14="http://schemas.microsoft.com/office/powerpoint/2010/main" val="329799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P spid="12" grpId="0" build="allAtOnce"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2DAEF-47CD-6C90-4E54-08F7B69C78B5}"/>
              </a:ext>
            </a:extLst>
          </p:cNvPr>
          <p:cNvSpPr>
            <a:spLocks noGrp="1"/>
          </p:cNvSpPr>
          <p:nvPr>
            <p:ph type="title"/>
          </p:nvPr>
        </p:nvSpPr>
        <p:spPr/>
        <p:txBody>
          <a:bodyPr/>
          <a:lstStyle/>
          <a:p>
            <a:r>
              <a:rPr lang="en-US" dirty="0"/>
              <a:t>Goal and objectives </a:t>
            </a:r>
            <a:r>
              <a:rPr lang="en-US" sz="1800" dirty="0"/>
              <a:t>(continued)</a:t>
            </a:r>
          </a:p>
        </p:txBody>
      </p:sp>
      <p:sp>
        <p:nvSpPr>
          <p:cNvPr id="3" name="Content Placeholder 2">
            <a:extLst>
              <a:ext uri="{FF2B5EF4-FFF2-40B4-BE49-F238E27FC236}">
                <a16:creationId xmlns:a16="http://schemas.microsoft.com/office/drawing/2014/main" id="{4BE6503F-AC16-5438-9931-43FF66463230}"/>
              </a:ext>
            </a:extLst>
          </p:cNvPr>
          <p:cNvSpPr>
            <a:spLocks noGrp="1"/>
          </p:cNvSpPr>
          <p:nvPr>
            <p:ph sz="half" idx="1"/>
          </p:nvPr>
        </p:nvSpPr>
        <p:spPr>
          <a:xfrm>
            <a:off x="448235" y="1800781"/>
            <a:ext cx="4038600" cy="1523999"/>
          </a:xfrm>
        </p:spPr>
        <p:txBody>
          <a:bodyPr>
            <a:noAutofit/>
          </a:bodyPr>
          <a:lstStyle/>
          <a:p>
            <a:pPr marL="0" indent="0">
              <a:spcBef>
                <a:spcPts val="100"/>
              </a:spcBef>
              <a:spcAft>
                <a:spcPts val="100"/>
              </a:spcAft>
              <a:buNone/>
            </a:pPr>
            <a:r>
              <a:rPr lang="en-ZA" sz="1200" b="1" dirty="0"/>
              <a:t>What is an output objective?</a:t>
            </a:r>
          </a:p>
          <a:p>
            <a:pPr marL="263525" indent="-263525">
              <a:spcBef>
                <a:spcPts val="100"/>
              </a:spcBef>
              <a:spcAft>
                <a:spcPts val="100"/>
              </a:spcAft>
            </a:pPr>
            <a:r>
              <a:rPr lang="en-ZA" sz="1200" dirty="0"/>
              <a:t>Output objectives measure what the project produced.</a:t>
            </a:r>
          </a:p>
          <a:p>
            <a:pPr marL="263525" indent="-263525">
              <a:spcBef>
                <a:spcPts val="100"/>
              </a:spcBef>
              <a:spcAft>
                <a:spcPts val="100"/>
              </a:spcAft>
            </a:pPr>
            <a:r>
              <a:rPr lang="en-ZA" sz="1200" dirty="0"/>
              <a:t>These are usually under the direct control of the communication team.</a:t>
            </a:r>
          </a:p>
          <a:p>
            <a:pPr marL="263525" indent="-263525">
              <a:spcBef>
                <a:spcPts val="100"/>
              </a:spcBef>
              <a:spcAft>
                <a:spcPts val="100"/>
              </a:spcAft>
            </a:pPr>
            <a:r>
              <a:rPr lang="en-ZA" sz="1200" dirty="0"/>
              <a:t>Output objectives measure activity.</a:t>
            </a:r>
          </a:p>
          <a:p>
            <a:pPr marL="263525" indent="-263525">
              <a:spcBef>
                <a:spcPts val="100"/>
              </a:spcBef>
              <a:spcAft>
                <a:spcPts val="100"/>
              </a:spcAft>
            </a:pPr>
            <a:r>
              <a:rPr lang="en-ZA" sz="1200" dirty="0"/>
              <a:t>They tell evaluators what was done.</a:t>
            </a:r>
          </a:p>
        </p:txBody>
      </p:sp>
      <p:sp>
        <p:nvSpPr>
          <p:cNvPr id="4" name="Content Placeholder 3">
            <a:extLst>
              <a:ext uri="{FF2B5EF4-FFF2-40B4-BE49-F238E27FC236}">
                <a16:creationId xmlns:a16="http://schemas.microsoft.com/office/drawing/2014/main" id="{C06E85B4-74CA-1E2D-4735-FA3ACC9088AA}"/>
              </a:ext>
            </a:extLst>
          </p:cNvPr>
          <p:cNvSpPr>
            <a:spLocks noGrp="1"/>
          </p:cNvSpPr>
          <p:nvPr>
            <p:ph sz="half" idx="2"/>
          </p:nvPr>
        </p:nvSpPr>
        <p:spPr>
          <a:xfrm>
            <a:off x="4639235" y="1800781"/>
            <a:ext cx="4145280" cy="1523999"/>
          </a:xfrm>
        </p:spPr>
        <p:txBody>
          <a:bodyPr>
            <a:noAutofit/>
          </a:bodyPr>
          <a:lstStyle/>
          <a:p>
            <a:pPr marL="0" indent="0">
              <a:spcBef>
                <a:spcPts val="100"/>
              </a:spcBef>
              <a:spcAft>
                <a:spcPts val="100"/>
              </a:spcAft>
              <a:buNone/>
            </a:pPr>
            <a:r>
              <a:rPr lang="en-ZA" sz="1200" b="1" dirty="0"/>
              <a:t>What is an outcome objective?</a:t>
            </a:r>
          </a:p>
          <a:p>
            <a:pPr marL="263525" indent="-206375">
              <a:spcBef>
                <a:spcPts val="100"/>
              </a:spcBef>
              <a:spcAft>
                <a:spcPts val="100"/>
              </a:spcAft>
            </a:pPr>
            <a:r>
              <a:rPr lang="en-ZA" sz="1200" dirty="0"/>
              <a:t>Outcome objectives measure the effect of the project on the audience.</a:t>
            </a:r>
          </a:p>
          <a:p>
            <a:pPr marL="263525" indent="-206375">
              <a:spcBef>
                <a:spcPts val="100"/>
              </a:spcBef>
              <a:spcAft>
                <a:spcPts val="100"/>
              </a:spcAft>
            </a:pPr>
            <a:r>
              <a:rPr lang="en-ZA" sz="1200" dirty="0"/>
              <a:t>Outcome objectives measure change.</a:t>
            </a:r>
          </a:p>
          <a:p>
            <a:pPr marL="263525" indent="-206375">
              <a:spcBef>
                <a:spcPts val="100"/>
              </a:spcBef>
              <a:spcAft>
                <a:spcPts val="100"/>
              </a:spcAft>
            </a:pPr>
            <a:r>
              <a:rPr lang="en-ZA" sz="1200" dirty="0"/>
              <a:t>They tell evaluators what happened because of the project.</a:t>
            </a:r>
          </a:p>
        </p:txBody>
      </p:sp>
      <p:sp>
        <p:nvSpPr>
          <p:cNvPr id="8" name="Rectangle 7">
            <a:extLst>
              <a:ext uri="{FF2B5EF4-FFF2-40B4-BE49-F238E27FC236}">
                <a16:creationId xmlns:a16="http://schemas.microsoft.com/office/drawing/2014/main" id="{5A43B100-53EC-BF63-0B0F-30C4001BFCA5}"/>
              </a:ext>
            </a:extLst>
          </p:cNvPr>
          <p:cNvSpPr/>
          <p:nvPr/>
        </p:nvSpPr>
        <p:spPr>
          <a:xfrm>
            <a:off x="529272" y="1173321"/>
            <a:ext cx="8085455" cy="52324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2: Provide output and outcome objectives</a:t>
            </a:r>
          </a:p>
        </p:txBody>
      </p:sp>
      <p:sp>
        <p:nvSpPr>
          <p:cNvPr id="10" name="Content Placeholder 3">
            <a:extLst>
              <a:ext uri="{FF2B5EF4-FFF2-40B4-BE49-F238E27FC236}">
                <a16:creationId xmlns:a16="http://schemas.microsoft.com/office/drawing/2014/main" id="{5962BDDF-C2BD-3F3A-4945-2351C3442824}"/>
              </a:ext>
            </a:extLst>
          </p:cNvPr>
          <p:cNvSpPr txBox="1">
            <a:spLocks/>
          </p:cNvSpPr>
          <p:nvPr/>
        </p:nvSpPr>
        <p:spPr>
          <a:xfrm>
            <a:off x="521026" y="3320298"/>
            <a:ext cx="3875089" cy="1295400"/>
          </a:xfrm>
          <a:prstGeom prst="rect">
            <a:avLst/>
          </a:prstGeom>
          <a:solidFill>
            <a:srgbClr val="000000">
              <a:alpha val="20000"/>
            </a:srgbClr>
          </a:solidFill>
          <a:ln w="19050">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100"/>
              </a:spcBef>
              <a:spcAft>
                <a:spcPts val="100"/>
              </a:spcAft>
              <a:buNone/>
            </a:pPr>
            <a:r>
              <a:rPr lang="en-ZA" sz="1200" b="1" dirty="0"/>
              <a:t>Examples</a:t>
            </a:r>
            <a:r>
              <a:rPr lang="en-ZA" sz="1200" dirty="0"/>
              <a:t> </a:t>
            </a:r>
          </a:p>
          <a:p>
            <a:pPr marL="268288" indent="-268288">
              <a:spcBef>
                <a:spcPts val="100"/>
              </a:spcBef>
              <a:spcAft>
                <a:spcPts val="100"/>
              </a:spcAft>
            </a:pPr>
            <a:r>
              <a:rPr lang="en-US" sz="1200" dirty="0"/>
              <a:t>The video must be viewed 20,000 times in a week.</a:t>
            </a:r>
          </a:p>
          <a:p>
            <a:pPr marL="268288" indent="-268288">
              <a:spcBef>
                <a:spcPts val="100"/>
              </a:spcBef>
              <a:spcAft>
                <a:spcPts val="100"/>
              </a:spcAft>
            </a:pPr>
            <a:r>
              <a:rPr lang="en-US" sz="1200" dirty="0"/>
              <a:t>The news report must be downloaded 10,000 times during the first 12 months.</a:t>
            </a:r>
          </a:p>
          <a:p>
            <a:pPr marL="268288" indent="-268288">
              <a:spcBef>
                <a:spcPts val="100"/>
              </a:spcBef>
              <a:spcAft>
                <a:spcPts val="100"/>
              </a:spcAft>
            </a:pPr>
            <a:r>
              <a:rPr lang="en-US" sz="1200" dirty="0"/>
              <a:t>The photograph must be clicked on 2,000 within a </a:t>
            </a:r>
            <a:r>
              <a:rPr lang="en-ZA" sz="1200" dirty="0"/>
              <a:t>week.</a:t>
            </a:r>
          </a:p>
        </p:txBody>
      </p:sp>
      <p:sp>
        <p:nvSpPr>
          <p:cNvPr id="11" name="Content Placeholder 3">
            <a:extLst>
              <a:ext uri="{FF2B5EF4-FFF2-40B4-BE49-F238E27FC236}">
                <a16:creationId xmlns:a16="http://schemas.microsoft.com/office/drawing/2014/main" id="{333F9BC5-D1C9-864D-F43F-0E1E4C6294E5}"/>
              </a:ext>
            </a:extLst>
          </p:cNvPr>
          <p:cNvSpPr txBox="1">
            <a:spLocks/>
          </p:cNvSpPr>
          <p:nvPr/>
        </p:nvSpPr>
        <p:spPr>
          <a:xfrm>
            <a:off x="4693920" y="3299699"/>
            <a:ext cx="4145280" cy="2262901"/>
          </a:xfrm>
          <a:prstGeom prst="rect">
            <a:avLst/>
          </a:prstGeom>
          <a:solidFill>
            <a:srgbClr val="000000">
              <a:alpha val="20000"/>
            </a:srgbClr>
          </a:solidFill>
          <a:ln w="19050">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100"/>
              </a:spcBef>
              <a:spcAft>
                <a:spcPts val="100"/>
              </a:spcAft>
              <a:buNone/>
            </a:pPr>
            <a:r>
              <a:rPr lang="en-ZA" sz="1200" b="1" dirty="0"/>
              <a:t>Examples</a:t>
            </a:r>
          </a:p>
          <a:p>
            <a:pPr marL="268288" indent="-268288">
              <a:spcBef>
                <a:spcPts val="100"/>
              </a:spcBef>
              <a:spcAft>
                <a:spcPts val="100"/>
              </a:spcAft>
            </a:pPr>
            <a:r>
              <a:rPr lang="en-US" sz="1200" dirty="0"/>
              <a:t>Audience awareness of the programme to increase from 10% to 50%.</a:t>
            </a:r>
          </a:p>
          <a:p>
            <a:pPr marL="268288" indent="-268288">
              <a:spcBef>
                <a:spcPts val="100"/>
              </a:spcBef>
              <a:spcAft>
                <a:spcPts val="100"/>
              </a:spcAft>
            </a:pPr>
            <a:r>
              <a:rPr lang="en-US" sz="1200" dirty="0"/>
              <a:t>Employee understanding of the institution’s goals to increase from 25% to 65%.</a:t>
            </a:r>
          </a:p>
          <a:p>
            <a:pPr marL="268288" indent="-268288">
              <a:spcBef>
                <a:spcPts val="100"/>
              </a:spcBef>
              <a:spcAft>
                <a:spcPts val="100"/>
              </a:spcAft>
            </a:pPr>
            <a:r>
              <a:rPr lang="en-US" sz="1200" dirty="0"/>
              <a:t>Positive perception of the institution to improve from 30% to 50%.</a:t>
            </a:r>
          </a:p>
          <a:p>
            <a:pPr marL="268288" indent="-268288">
              <a:spcBef>
                <a:spcPts val="100"/>
              </a:spcBef>
              <a:spcAft>
                <a:spcPts val="100"/>
              </a:spcAft>
            </a:pPr>
            <a:r>
              <a:rPr lang="en-US" sz="1200" dirty="0"/>
              <a:t>65% of administrative staff actively practice the customer experience standards daily.</a:t>
            </a:r>
          </a:p>
          <a:p>
            <a:pPr marL="268288" indent="-268288">
              <a:spcBef>
                <a:spcPts val="100"/>
              </a:spcBef>
              <a:spcAft>
                <a:spcPts val="100"/>
              </a:spcAft>
            </a:pPr>
            <a:r>
              <a:rPr lang="en-US" sz="1200" dirty="0"/>
              <a:t>Enrolment to increase by 10% and market share by 2%.</a:t>
            </a:r>
            <a:endParaRPr lang="en-ZA" sz="1200" dirty="0"/>
          </a:p>
        </p:txBody>
      </p:sp>
      <p:sp>
        <p:nvSpPr>
          <p:cNvPr id="6" name="Content Placeholder 3">
            <a:extLst>
              <a:ext uri="{FF2B5EF4-FFF2-40B4-BE49-F238E27FC236}">
                <a16:creationId xmlns:a16="http://schemas.microsoft.com/office/drawing/2014/main" id="{1789765F-23A6-E1B6-BB3D-A3CE421B2353}"/>
              </a:ext>
            </a:extLst>
          </p:cNvPr>
          <p:cNvSpPr txBox="1">
            <a:spLocks/>
          </p:cNvSpPr>
          <p:nvPr/>
        </p:nvSpPr>
        <p:spPr>
          <a:xfrm>
            <a:off x="1947311" y="4724401"/>
            <a:ext cx="2448804" cy="1066800"/>
          </a:xfrm>
          <a:prstGeom prst="rect">
            <a:avLst/>
          </a:prstGeom>
          <a:noFill/>
          <a:ln w="19050">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en-ZA" sz="1200" dirty="0"/>
              <a:t>Advertising value equivalency (AVE) </a:t>
            </a:r>
            <a:r>
              <a:rPr lang="en-US" sz="1200" dirty="0"/>
              <a:t>is not a valid impact </a:t>
            </a:r>
            <a:r>
              <a:rPr lang="en-ZA" sz="1200" dirty="0"/>
              <a:t>measurement. Outcome measurements must always support it.</a:t>
            </a:r>
          </a:p>
        </p:txBody>
      </p:sp>
      <p:sp>
        <p:nvSpPr>
          <p:cNvPr id="7" name="Arrow: Pentagon 6">
            <a:extLst>
              <a:ext uri="{FF2B5EF4-FFF2-40B4-BE49-F238E27FC236}">
                <a16:creationId xmlns:a16="http://schemas.microsoft.com/office/drawing/2014/main" id="{49CF5E0E-6FC5-63FE-94A8-D0D7081CC29D}"/>
              </a:ext>
            </a:extLst>
          </p:cNvPr>
          <p:cNvSpPr/>
          <p:nvPr/>
        </p:nvSpPr>
        <p:spPr>
          <a:xfrm>
            <a:off x="521026" y="5029201"/>
            <a:ext cx="1371600" cy="457200"/>
          </a:xfrm>
          <a:prstGeom prst="homePlat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Remember</a:t>
            </a:r>
            <a:endParaRPr lang="en-ZA" sz="1600" dirty="0"/>
          </a:p>
        </p:txBody>
      </p:sp>
    </p:spTree>
    <p:extLst>
      <p:ext uri="{BB962C8B-B14F-4D97-AF65-F5344CB8AC3E}">
        <p14:creationId xmlns:p14="http://schemas.microsoft.com/office/powerpoint/2010/main" val="414571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bg/>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
                                            <p:txEl>
                                              <p:pRg st="2" end="2"/>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xEl>
                                              <p:pRg st="3" end="3"/>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xEl>
                                              <p:pRg st="4" end="4"/>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
                                            <p:bg/>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P spid="10" grpId="0" build="allAtOnce" animBg="1"/>
      <p:bldP spid="11" grpId="0" build="allAtOnce" animBg="1"/>
      <p:bldP spid="6" grpId="0" build="allAtOnce"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7ADE83-5261-2A77-3654-E7BAF680000A}"/>
              </a:ext>
            </a:extLst>
          </p:cNvPr>
          <p:cNvSpPr>
            <a:spLocks noGrp="1"/>
          </p:cNvSpPr>
          <p:nvPr>
            <p:ph type="title"/>
          </p:nvPr>
        </p:nvSpPr>
        <p:spPr/>
        <p:txBody>
          <a:bodyPr/>
          <a:lstStyle/>
          <a:p>
            <a:r>
              <a:rPr lang="en-US" dirty="0"/>
              <a:t>Goal and objectives </a:t>
            </a:r>
            <a:r>
              <a:rPr lang="en-US" sz="1800" dirty="0"/>
              <a:t>(continued)</a:t>
            </a:r>
            <a:endParaRPr lang="en-ZA" sz="1800" dirty="0"/>
          </a:p>
        </p:txBody>
      </p:sp>
      <p:graphicFrame>
        <p:nvGraphicFramePr>
          <p:cNvPr id="8" name="Content Placeholder 7">
            <a:extLst>
              <a:ext uri="{FF2B5EF4-FFF2-40B4-BE49-F238E27FC236}">
                <a16:creationId xmlns:a16="http://schemas.microsoft.com/office/drawing/2014/main" id="{759DCF8E-8F16-E3D9-1CFE-D2F2F4FD7916}"/>
              </a:ext>
            </a:extLst>
          </p:cNvPr>
          <p:cNvGraphicFramePr>
            <a:graphicFrameLocks noGrp="1"/>
          </p:cNvGraphicFramePr>
          <p:nvPr>
            <p:ph idx="1"/>
            <p:extLst>
              <p:ext uri="{D42A27DB-BD31-4B8C-83A1-F6EECF244321}">
                <p14:modId xmlns:p14="http://schemas.microsoft.com/office/powerpoint/2010/main" val="2895598219"/>
              </p:ext>
            </p:extLst>
          </p:nvPr>
        </p:nvGraphicFramePr>
        <p:xfrm>
          <a:off x="529272" y="3147218"/>
          <a:ext cx="8229600" cy="1463040"/>
        </p:xfrm>
        <a:graphic>
          <a:graphicData uri="http://schemas.openxmlformats.org/drawingml/2006/table">
            <a:tbl>
              <a:tblPr firstRow="1" bandRow="1">
                <a:tableStyleId>{073A0DAA-6AF3-43AB-8588-CEC1D06C72B9}</a:tableStyleId>
              </a:tblPr>
              <a:tblGrid>
                <a:gridCol w="2743200">
                  <a:extLst>
                    <a:ext uri="{9D8B030D-6E8A-4147-A177-3AD203B41FA5}">
                      <a16:colId xmlns:a16="http://schemas.microsoft.com/office/drawing/2014/main" val="219896132"/>
                    </a:ext>
                  </a:extLst>
                </a:gridCol>
                <a:gridCol w="2743200">
                  <a:extLst>
                    <a:ext uri="{9D8B030D-6E8A-4147-A177-3AD203B41FA5}">
                      <a16:colId xmlns:a16="http://schemas.microsoft.com/office/drawing/2014/main" val="3185386198"/>
                    </a:ext>
                  </a:extLst>
                </a:gridCol>
                <a:gridCol w="2743200">
                  <a:extLst>
                    <a:ext uri="{9D8B030D-6E8A-4147-A177-3AD203B41FA5}">
                      <a16:colId xmlns:a16="http://schemas.microsoft.com/office/drawing/2014/main" val="3600065816"/>
                    </a:ext>
                  </a:extLst>
                </a:gridCol>
              </a:tblGrid>
              <a:tr h="255762">
                <a:tc>
                  <a:txBody>
                    <a:bodyPr/>
                    <a:lstStyle/>
                    <a:p>
                      <a:r>
                        <a:rPr lang="en-US" sz="1400" dirty="0"/>
                        <a:t>Weak objective</a:t>
                      </a:r>
                      <a:endParaRPr lang="en-ZA" sz="1400" dirty="0"/>
                    </a:p>
                  </a:txBody>
                  <a:tcPr/>
                </a:tc>
                <a:tc>
                  <a:txBody>
                    <a:bodyPr/>
                    <a:lstStyle/>
                    <a:p>
                      <a:r>
                        <a:rPr lang="en-US" sz="1400" dirty="0"/>
                        <a:t>Better objective</a:t>
                      </a:r>
                      <a:endParaRPr lang="en-ZA" sz="1400" dirty="0"/>
                    </a:p>
                  </a:txBody>
                  <a:tcPr/>
                </a:tc>
                <a:tc>
                  <a:txBody>
                    <a:bodyPr/>
                    <a:lstStyle/>
                    <a:p>
                      <a:r>
                        <a:rPr lang="en-US" sz="1400" dirty="0"/>
                        <a:t>Strong SMART objective</a:t>
                      </a:r>
                      <a:endParaRPr lang="en-ZA" sz="1400" dirty="0"/>
                    </a:p>
                  </a:txBody>
                  <a:tcPr/>
                </a:tc>
                <a:extLst>
                  <a:ext uri="{0D108BD9-81ED-4DB2-BD59-A6C34878D82A}">
                    <a16:rowId xmlns:a16="http://schemas.microsoft.com/office/drawing/2014/main" val="1400461069"/>
                  </a:ext>
                </a:extLst>
              </a:tr>
              <a:tr h="1150931">
                <a:tc>
                  <a:txBody>
                    <a:bodyPr/>
                    <a:lstStyle/>
                    <a:p>
                      <a:pPr marL="263525" lvl="1" indent="-263525">
                        <a:buClr>
                          <a:srgbClr val="C8102E"/>
                        </a:buClr>
                        <a:buFont typeface="Arial" panose="020B0604020202020204" pitchFamily="34" charset="0"/>
                        <a:buChar char="•"/>
                      </a:pPr>
                      <a:r>
                        <a:rPr lang="en-ZA" sz="1400" dirty="0"/>
                        <a:t>Increase awareness.</a:t>
                      </a:r>
                    </a:p>
                    <a:p>
                      <a:pPr marL="285750" indent="-285750">
                        <a:buClr>
                          <a:srgbClr val="C8102E"/>
                        </a:buClr>
                        <a:buFont typeface="Arial" panose="020B0604020202020204" pitchFamily="34" charset="0"/>
                        <a:buChar char="•"/>
                      </a:pPr>
                      <a:r>
                        <a:rPr lang="en-ZA" sz="1400" kern="1200" dirty="0">
                          <a:solidFill>
                            <a:schemeClr val="dk1"/>
                          </a:solidFill>
                          <a:effectLst/>
                        </a:rPr>
                        <a:t>What awareness?</a:t>
                      </a:r>
                    </a:p>
                    <a:p>
                      <a:pPr marL="630238" lvl="1" indent="-173038">
                        <a:buClr>
                          <a:srgbClr val="C8102E"/>
                        </a:buClr>
                        <a:buFont typeface="Arial" panose="020B0604020202020204" pitchFamily="34" charset="0"/>
                        <a:buChar char="−"/>
                      </a:pPr>
                      <a:r>
                        <a:rPr lang="en-ZA" sz="1400" kern="1200" dirty="0">
                          <a:solidFill>
                            <a:schemeClr val="dk1"/>
                          </a:solidFill>
                          <a:effectLst/>
                        </a:rPr>
                        <a:t>By how much?</a:t>
                      </a:r>
                    </a:p>
                    <a:p>
                      <a:pPr marL="630238" lvl="1" indent="-173038">
                        <a:buClr>
                          <a:srgbClr val="C8102E"/>
                        </a:buClr>
                        <a:buFont typeface="Arial" panose="020B0604020202020204" pitchFamily="34" charset="0"/>
                        <a:buChar char="−"/>
                      </a:pPr>
                      <a:r>
                        <a:rPr lang="en-ZA" sz="1400" kern="1200" dirty="0">
                          <a:solidFill>
                            <a:schemeClr val="dk1"/>
                          </a:solidFill>
                          <a:effectLst/>
                        </a:rPr>
                        <a:t>Among whom?</a:t>
                      </a:r>
                    </a:p>
                    <a:p>
                      <a:pPr marL="630238" lvl="1" indent="-173038">
                        <a:buClr>
                          <a:srgbClr val="C8102E"/>
                        </a:buClr>
                        <a:buFont typeface="Arial" panose="020B0604020202020204" pitchFamily="34" charset="0"/>
                        <a:buChar char="−"/>
                      </a:pPr>
                      <a:r>
                        <a:rPr lang="en-ZA" sz="1400" kern="1200" dirty="0">
                          <a:solidFill>
                            <a:schemeClr val="dk1"/>
                          </a:solidFill>
                          <a:effectLst/>
                        </a:rPr>
                        <a:t>By when?</a:t>
                      </a:r>
                      <a:endParaRPr lang="en-ZA" sz="1400" kern="1200" dirty="0">
                        <a:solidFill>
                          <a:schemeClr val="dk1"/>
                        </a:solidFill>
                        <a:effectLst/>
                        <a:latin typeface="+mn-lt"/>
                        <a:ea typeface="+mn-ea"/>
                        <a:cs typeface="+mn-cs"/>
                      </a:endParaRPr>
                    </a:p>
                  </a:txBody>
                  <a:tcPr/>
                </a:tc>
                <a:tc>
                  <a:txBody>
                    <a:bodyPr/>
                    <a:lstStyle/>
                    <a:p>
                      <a:pPr marL="285750" lvl="1" indent="-285750">
                        <a:buClr>
                          <a:srgbClr val="C8102E"/>
                        </a:buClr>
                        <a:buFont typeface="Arial" panose="020B0604020202020204" pitchFamily="34" charset="0"/>
                        <a:buChar char="•"/>
                      </a:pPr>
                      <a:r>
                        <a:rPr lang="en-ZA" sz="1400" dirty="0"/>
                        <a:t>Increase awareness of the new student support programme among first-year students.</a:t>
                      </a:r>
                    </a:p>
                    <a:p>
                      <a:pPr marL="285750" lvl="1" indent="-285750">
                        <a:buClr>
                          <a:srgbClr val="C8102E"/>
                        </a:buClr>
                        <a:buFont typeface="Arial" panose="020B0604020202020204" pitchFamily="34" charset="0"/>
                        <a:buChar char="•"/>
                      </a:pPr>
                      <a:r>
                        <a:rPr lang="en-ZA" sz="1400" dirty="0"/>
                        <a:t>Still not measurable.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t>Increase awareness of the new student support programme among first-year students from 40% to 70% by the end of the first semester.</a:t>
                      </a:r>
                    </a:p>
                  </a:txBody>
                  <a:tcPr/>
                </a:tc>
                <a:extLst>
                  <a:ext uri="{0D108BD9-81ED-4DB2-BD59-A6C34878D82A}">
                    <a16:rowId xmlns:a16="http://schemas.microsoft.com/office/drawing/2014/main" val="320403518"/>
                  </a:ext>
                </a:extLst>
              </a:tr>
            </a:tbl>
          </a:graphicData>
        </a:graphic>
      </p:graphicFrame>
      <p:sp>
        <p:nvSpPr>
          <p:cNvPr id="7" name="Rectangle 6">
            <a:extLst>
              <a:ext uri="{FF2B5EF4-FFF2-40B4-BE49-F238E27FC236}">
                <a16:creationId xmlns:a16="http://schemas.microsoft.com/office/drawing/2014/main" id="{422BD42D-198B-257C-5E00-66969D321680}"/>
              </a:ext>
            </a:extLst>
          </p:cNvPr>
          <p:cNvSpPr/>
          <p:nvPr/>
        </p:nvSpPr>
        <p:spPr>
          <a:xfrm>
            <a:off x="529272" y="1173321"/>
            <a:ext cx="8085455" cy="52324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3: State objectives in SMART terms</a:t>
            </a:r>
          </a:p>
        </p:txBody>
      </p:sp>
      <p:sp>
        <p:nvSpPr>
          <p:cNvPr id="9" name="Arrow: Pentagon 8">
            <a:extLst>
              <a:ext uri="{FF2B5EF4-FFF2-40B4-BE49-F238E27FC236}">
                <a16:creationId xmlns:a16="http://schemas.microsoft.com/office/drawing/2014/main" id="{30A269DC-AD2D-D36C-0A6C-9989FF6F7805}"/>
              </a:ext>
            </a:extLst>
          </p:cNvPr>
          <p:cNvSpPr/>
          <p:nvPr/>
        </p:nvSpPr>
        <p:spPr>
          <a:xfrm>
            <a:off x="529272" y="2018672"/>
            <a:ext cx="2747328" cy="523241"/>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SMART means</a:t>
            </a:r>
            <a:endParaRPr lang="en-ZA" sz="1600" b="1" dirty="0"/>
          </a:p>
        </p:txBody>
      </p:sp>
      <p:sp>
        <p:nvSpPr>
          <p:cNvPr id="11" name="TextBox 10">
            <a:extLst>
              <a:ext uri="{FF2B5EF4-FFF2-40B4-BE49-F238E27FC236}">
                <a16:creationId xmlns:a16="http://schemas.microsoft.com/office/drawing/2014/main" id="{D25077EF-35AF-D908-917E-6C01093095D2}"/>
              </a:ext>
            </a:extLst>
          </p:cNvPr>
          <p:cNvSpPr txBox="1"/>
          <p:nvPr/>
        </p:nvSpPr>
        <p:spPr>
          <a:xfrm>
            <a:off x="3352799" y="1880988"/>
            <a:ext cx="2438400" cy="1169551"/>
          </a:xfrm>
          <a:prstGeom prst="rect">
            <a:avLst/>
          </a:prstGeom>
          <a:noFill/>
        </p:spPr>
        <p:txBody>
          <a:bodyPr wrap="square">
            <a:spAutoFit/>
          </a:bodyPr>
          <a:lstStyle/>
          <a:p>
            <a:pPr marL="285750" indent="-285750">
              <a:buClr>
                <a:srgbClr val="C8102E"/>
              </a:buClr>
              <a:buFont typeface="Arial" panose="020B0604020202020204" pitchFamily="34" charset="0"/>
              <a:buChar char="•"/>
            </a:pPr>
            <a:r>
              <a:rPr lang="en-ZA" sz="1400" dirty="0"/>
              <a:t>Specific</a:t>
            </a:r>
          </a:p>
          <a:p>
            <a:pPr marL="285750" indent="-285750">
              <a:buClr>
                <a:srgbClr val="C8102E"/>
              </a:buClr>
              <a:buFont typeface="Arial" panose="020B0604020202020204" pitchFamily="34" charset="0"/>
              <a:buChar char="•"/>
            </a:pPr>
            <a:r>
              <a:rPr lang="en-ZA" sz="1400" dirty="0"/>
              <a:t>Measurable</a:t>
            </a:r>
          </a:p>
          <a:p>
            <a:pPr marL="285750" indent="-285750">
              <a:buClr>
                <a:srgbClr val="C8102E"/>
              </a:buClr>
              <a:buFont typeface="Arial" panose="020B0604020202020204" pitchFamily="34" charset="0"/>
              <a:buChar char="•"/>
            </a:pPr>
            <a:r>
              <a:rPr lang="en-ZA" sz="1400" dirty="0"/>
              <a:t>Achievable</a:t>
            </a:r>
          </a:p>
          <a:p>
            <a:pPr marL="285750" indent="-285750">
              <a:buClr>
                <a:srgbClr val="C8102E"/>
              </a:buClr>
              <a:buFont typeface="Arial" panose="020B0604020202020204" pitchFamily="34" charset="0"/>
              <a:buChar char="•"/>
            </a:pPr>
            <a:r>
              <a:rPr lang="en-ZA" sz="1400" dirty="0"/>
              <a:t>Relevant</a:t>
            </a:r>
          </a:p>
          <a:p>
            <a:pPr marL="285750" indent="-285750">
              <a:buClr>
                <a:srgbClr val="C8102E"/>
              </a:buClr>
              <a:buFont typeface="Arial" panose="020B0604020202020204" pitchFamily="34" charset="0"/>
              <a:buChar char="•"/>
            </a:pPr>
            <a:r>
              <a:rPr lang="en-ZA" sz="1400" dirty="0"/>
              <a:t>Time-bound</a:t>
            </a:r>
          </a:p>
        </p:txBody>
      </p:sp>
      <p:sp>
        <p:nvSpPr>
          <p:cNvPr id="13" name="TextBox 12">
            <a:extLst>
              <a:ext uri="{FF2B5EF4-FFF2-40B4-BE49-F238E27FC236}">
                <a16:creationId xmlns:a16="http://schemas.microsoft.com/office/drawing/2014/main" id="{A9F33E5E-6070-0DEF-1484-557FFF005706}"/>
              </a:ext>
            </a:extLst>
          </p:cNvPr>
          <p:cNvSpPr txBox="1"/>
          <p:nvPr/>
        </p:nvSpPr>
        <p:spPr>
          <a:xfrm>
            <a:off x="3352799" y="4767738"/>
            <a:ext cx="2057401" cy="1169551"/>
          </a:xfrm>
          <a:prstGeom prst="rect">
            <a:avLst/>
          </a:prstGeom>
          <a:noFill/>
        </p:spPr>
        <p:txBody>
          <a:bodyPr wrap="square">
            <a:spAutoFit/>
          </a:bodyPr>
          <a:lstStyle/>
          <a:p>
            <a:pPr marL="342900" indent="-342900">
              <a:buClr>
                <a:srgbClr val="C8102E"/>
              </a:buClr>
              <a:buFont typeface="Arial" panose="020B0604020202020204" pitchFamily="34" charset="0"/>
              <a:buChar char="•"/>
            </a:pPr>
            <a:r>
              <a:rPr lang="en-ZA" sz="1400" dirty="0"/>
              <a:t>Specific</a:t>
            </a:r>
          </a:p>
          <a:p>
            <a:pPr marL="342900" indent="-342900">
              <a:buClr>
                <a:srgbClr val="C8102E"/>
              </a:buClr>
              <a:buFont typeface="Arial" panose="020B0604020202020204" pitchFamily="34" charset="0"/>
              <a:buChar char="•"/>
            </a:pPr>
            <a:r>
              <a:rPr lang="en-ZA" sz="1400" dirty="0"/>
              <a:t>Measurable</a:t>
            </a:r>
          </a:p>
          <a:p>
            <a:pPr marL="342900" indent="-342900">
              <a:buClr>
                <a:srgbClr val="C8102E"/>
              </a:buClr>
              <a:buFont typeface="Arial" panose="020B0604020202020204" pitchFamily="34" charset="0"/>
              <a:buChar char="•"/>
            </a:pPr>
            <a:r>
              <a:rPr lang="en-ZA" sz="1400" dirty="0"/>
              <a:t>Achievable</a:t>
            </a:r>
          </a:p>
          <a:p>
            <a:pPr marL="342900" indent="-342900">
              <a:buClr>
                <a:srgbClr val="C8102E"/>
              </a:buClr>
              <a:buFont typeface="Arial" panose="020B0604020202020204" pitchFamily="34" charset="0"/>
              <a:buChar char="•"/>
            </a:pPr>
            <a:r>
              <a:rPr lang="en-ZA" sz="1400" dirty="0"/>
              <a:t>Relevant</a:t>
            </a:r>
          </a:p>
          <a:p>
            <a:pPr marL="342900" indent="-342900">
              <a:buClr>
                <a:srgbClr val="C8102E"/>
              </a:buClr>
              <a:buFont typeface="Arial" panose="020B0604020202020204" pitchFamily="34" charset="0"/>
              <a:buChar char="•"/>
            </a:pPr>
            <a:r>
              <a:rPr lang="en-ZA" sz="1400" dirty="0"/>
              <a:t>Time-bound</a:t>
            </a:r>
          </a:p>
        </p:txBody>
      </p:sp>
      <p:sp>
        <p:nvSpPr>
          <p:cNvPr id="14" name="Arrow: Pentagon 13">
            <a:extLst>
              <a:ext uri="{FF2B5EF4-FFF2-40B4-BE49-F238E27FC236}">
                <a16:creationId xmlns:a16="http://schemas.microsoft.com/office/drawing/2014/main" id="{1F9F899F-E8FE-D08C-2149-48AC2A5B2BC3}"/>
              </a:ext>
            </a:extLst>
          </p:cNvPr>
          <p:cNvSpPr/>
          <p:nvPr/>
        </p:nvSpPr>
        <p:spPr>
          <a:xfrm>
            <a:off x="514032" y="5031272"/>
            <a:ext cx="2747328" cy="523241"/>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Now the objective is</a:t>
            </a:r>
            <a:endParaRPr lang="en-ZA" sz="1600" b="1" dirty="0"/>
          </a:p>
        </p:txBody>
      </p:sp>
    </p:spTree>
    <p:extLst>
      <p:ext uri="{BB962C8B-B14F-4D97-AF65-F5344CB8AC3E}">
        <p14:creationId xmlns:p14="http://schemas.microsoft.com/office/powerpoint/2010/main" val="309152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1" grpId="0" build="allAtOnce"/>
      <p:bldP spid="13" grpId="0" build="allAtOnce"/>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B94D4C-B9B4-977B-812E-3B0E61E5EC72}"/>
              </a:ext>
            </a:extLst>
          </p:cNvPr>
          <p:cNvSpPr>
            <a:spLocks noGrp="1"/>
          </p:cNvSpPr>
          <p:nvPr>
            <p:ph type="title"/>
          </p:nvPr>
        </p:nvSpPr>
        <p:spPr>
          <a:xfrm>
            <a:off x="457200" y="373848"/>
            <a:ext cx="8229600" cy="845352"/>
          </a:xfrm>
        </p:spPr>
        <p:txBody>
          <a:bodyPr>
            <a:normAutofit/>
          </a:bodyPr>
          <a:lstStyle/>
          <a:p>
            <a:r>
              <a:rPr lang="en-ZA" sz="2400" dirty="0"/>
              <a:t>A simple formula to use when you create your objectives</a:t>
            </a:r>
          </a:p>
        </p:txBody>
      </p:sp>
      <p:graphicFrame>
        <p:nvGraphicFramePr>
          <p:cNvPr id="15" name="Table 14">
            <a:extLst>
              <a:ext uri="{FF2B5EF4-FFF2-40B4-BE49-F238E27FC236}">
                <a16:creationId xmlns:a16="http://schemas.microsoft.com/office/drawing/2014/main" id="{15A0CDB7-8115-A720-6835-70E1531FF91B}"/>
              </a:ext>
            </a:extLst>
          </p:cNvPr>
          <p:cNvGraphicFramePr>
            <a:graphicFrameLocks noGrp="1"/>
          </p:cNvGraphicFramePr>
          <p:nvPr>
            <p:extLst>
              <p:ext uri="{D42A27DB-BD31-4B8C-83A1-F6EECF244321}">
                <p14:modId xmlns:p14="http://schemas.microsoft.com/office/powerpoint/2010/main" val="2965389688"/>
              </p:ext>
            </p:extLst>
          </p:nvPr>
        </p:nvGraphicFramePr>
        <p:xfrm>
          <a:off x="482600" y="1600200"/>
          <a:ext cx="7899400" cy="1828800"/>
        </p:xfrm>
        <a:graphic>
          <a:graphicData uri="http://schemas.openxmlformats.org/drawingml/2006/table">
            <a:tbl>
              <a:tblPr firstRow="1" bandRow="1">
                <a:tableStyleId>{21E4AEA4-8DFA-4A89-87EB-49C32662AFE0}</a:tableStyleId>
              </a:tblPr>
              <a:tblGrid>
                <a:gridCol w="2201976">
                  <a:extLst>
                    <a:ext uri="{9D8B030D-6E8A-4147-A177-3AD203B41FA5}">
                      <a16:colId xmlns:a16="http://schemas.microsoft.com/office/drawing/2014/main" val="1927701906"/>
                    </a:ext>
                  </a:extLst>
                </a:gridCol>
                <a:gridCol w="5697424">
                  <a:extLst>
                    <a:ext uri="{9D8B030D-6E8A-4147-A177-3AD203B41FA5}">
                      <a16:colId xmlns:a16="http://schemas.microsoft.com/office/drawing/2014/main" val="3666140165"/>
                    </a:ext>
                  </a:extLst>
                </a:gridCol>
              </a:tblGrid>
              <a:tr h="1828800">
                <a:tc>
                  <a:txBody>
                    <a:bodyPr/>
                    <a:lstStyle/>
                    <a:p>
                      <a:pPr algn="ctr"/>
                      <a:r>
                        <a:rPr lang="en-ZA" b="0" dirty="0">
                          <a:solidFill>
                            <a:schemeClr val="bg1"/>
                          </a:solidFill>
                        </a:rPr>
                        <a:t>Increase /</a:t>
                      </a:r>
                    </a:p>
                    <a:p>
                      <a:pPr algn="ctr"/>
                      <a:r>
                        <a:rPr lang="en-ZA" b="0" dirty="0">
                          <a:solidFill>
                            <a:schemeClr val="bg1"/>
                          </a:solidFill>
                        </a:rPr>
                        <a:t>Decrease /</a:t>
                      </a:r>
                    </a:p>
                    <a:p>
                      <a:pPr algn="ctr"/>
                      <a:r>
                        <a:rPr lang="en-ZA" b="0" dirty="0">
                          <a:solidFill>
                            <a:schemeClr val="bg1"/>
                          </a:solidFill>
                        </a:rPr>
                        <a:t>Maintain…</a:t>
                      </a:r>
                    </a:p>
                  </a:txBody>
                  <a:tcPr anchor="ctr">
                    <a:solidFill>
                      <a:srgbClr val="000000"/>
                    </a:solidFill>
                  </a:tcPr>
                </a:tc>
                <a:tc>
                  <a:txBody>
                    <a:bodyPr/>
                    <a:lstStyle/>
                    <a:p>
                      <a:pPr marL="355600" lvl="1" indent="-263525">
                        <a:spcBef>
                          <a:spcPts val="300"/>
                        </a:spcBef>
                        <a:spcAft>
                          <a:spcPts val="300"/>
                        </a:spcAft>
                        <a:buClr>
                          <a:srgbClr val="C8102E"/>
                        </a:buClr>
                        <a:buFont typeface="Arial" panose="020B0604020202020204" pitchFamily="34" charset="0"/>
                        <a:buChar char="•"/>
                      </a:pPr>
                      <a:r>
                        <a:rPr lang="en-ZA" b="0" dirty="0">
                          <a:solidFill>
                            <a:schemeClr val="tx1"/>
                          </a:solidFill>
                        </a:rPr>
                        <a:t>What?</a:t>
                      </a:r>
                    </a:p>
                    <a:p>
                      <a:pPr marL="355600" lvl="1" indent="-263525">
                        <a:buClr>
                          <a:srgbClr val="C8102E"/>
                        </a:buClr>
                        <a:buFont typeface="Arial" panose="020B0604020202020204" pitchFamily="34" charset="0"/>
                        <a:buChar char="•"/>
                      </a:pPr>
                      <a:r>
                        <a:rPr lang="en-ZA" b="0" dirty="0">
                          <a:solidFill>
                            <a:schemeClr val="tx1"/>
                          </a:solidFill>
                        </a:rPr>
                        <a:t>Among whom?</a:t>
                      </a:r>
                    </a:p>
                    <a:p>
                      <a:pPr marL="355600" lvl="1" indent="-263525">
                        <a:buClr>
                          <a:srgbClr val="C8102E"/>
                        </a:buClr>
                        <a:buFont typeface="Arial" panose="020B0604020202020204" pitchFamily="34" charset="0"/>
                        <a:buChar char="•"/>
                      </a:pPr>
                      <a:r>
                        <a:rPr lang="en-ZA" b="0" dirty="0">
                          <a:solidFill>
                            <a:schemeClr val="tx1"/>
                          </a:solidFill>
                        </a:rPr>
                        <a:t>From what baseline?</a:t>
                      </a:r>
                    </a:p>
                    <a:p>
                      <a:pPr marL="355600" lvl="1" indent="-263525">
                        <a:buClr>
                          <a:srgbClr val="C8102E"/>
                        </a:buClr>
                        <a:buFont typeface="Arial" panose="020B0604020202020204" pitchFamily="34" charset="0"/>
                        <a:buChar char="•"/>
                      </a:pPr>
                      <a:r>
                        <a:rPr lang="en-ZA" b="0" dirty="0">
                          <a:solidFill>
                            <a:schemeClr val="tx1"/>
                          </a:solidFill>
                        </a:rPr>
                        <a:t>To what target?</a:t>
                      </a:r>
                    </a:p>
                    <a:p>
                      <a:pPr marL="355600" lvl="1" indent="-263525">
                        <a:buClr>
                          <a:srgbClr val="C8102E"/>
                        </a:buClr>
                        <a:buFont typeface="Arial" panose="020B0604020202020204" pitchFamily="34" charset="0"/>
                        <a:buChar char="•"/>
                      </a:pPr>
                      <a:r>
                        <a:rPr lang="en-ZA" b="0" dirty="0">
                          <a:solidFill>
                            <a:schemeClr val="tx1"/>
                          </a:solidFill>
                        </a:rPr>
                        <a:t>By when?</a:t>
                      </a: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graphicFrame>
        <p:nvGraphicFramePr>
          <p:cNvPr id="16" name="Table 15">
            <a:extLst>
              <a:ext uri="{FF2B5EF4-FFF2-40B4-BE49-F238E27FC236}">
                <a16:creationId xmlns:a16="http://schemas.microsoft.com/office/drawing/2014/main" id="{202E9ECA-2B39-0878-DDB2-1520CCB1A018}"/>
              </a:ext>
            </a:extLst>
          </p:cNvPr>
          <p:cNvGraphicFramePr>
            <a:graphicFrameLocks noGrp="1"/>
          </p:cNvGraphicFramePr>
          <p:nvPr>
            <p:extLst>
              <p:ext uri="{D42A27DB-BD31-4B8C-83A1-F6EECF244321}">
                <p14:modId xmlns:p14="http://schemas.microsoft.com/office/powerpoint/2010/main" val="550994015"/>
              </p:ext>
            </p:extLst>
          </p:nvPr>
        </p:nvGraphicFramePr>
        <p:xfrm>
          <a:off x="441960" y="3909377"/>
          <a:ext cx="7940040" cy="1310640"/>
        </p:xfrm>
        <a:graphic>
          <a:graphicData uri="http://schemas.openxmlformats.org/drawingml/2006/table">
            <a:tbl>
              <a:tblPr firstRow="1" bandRow="1">
                <a:tableStyleId>{21E4AEA4-8DFA-4A89-87EB-49C32662AFE0}</a:tableStyleId>
              </a:tblPr>
              <a:tblGrid>
                <a:gridCol w="2244260">
                  <a:extLst>
                    <a:ext uri="{9D8B030D-6E8A-4147-A177-3AD203B41FA5}">
                      <a16:colId xmlns:a16="http://schemas.microsoft.com/office/drawing/2014/main" val="1927701906"/>
                    </a:ext>
                  </a:extLst>
                </a:gridCol>
                <a:gridCol w="5695780">
                  <a:extLst>
                    <a:ext uri="{9D8B030D-6E8A-4147-A177-3AD203B41FA5}">
                      <a16:colId xmlns:a16="http://schemas.microsoft.com/office/drawing/2014/main" val="3666140165"/>
                    </a:ext>
                  </a:extLst>
                </a:gridCol>
              </a:tblGrid>
              <a:tr h="1310640">
                <a:tc>
                  <a:txBody>
                    <a:bodyPr/>
                    <a:lstStyle/>
                    <a:p>
                      <a:pPr algn="ctr"/>
                      <a:r>
                        <a:rPr lang="en-ZA" b="0" dirty="0">
                          <a:solidFill>
                            <a:schemeClr val="bg1"/>
                          </a:solidFill>
                        </a:rPr>
                        <a:t>Example</a:t>
                      </a:r>
                    </a:p>
                  </a:txBody>
                  <a:tcPr anchor="ctr">
                    <a:solidFill>
                      <a:srgbClr val="000000"/>
                    </a:solidFill>
                  </a:tcPr>
                </a:tc>
                <a:tc>
                  <a:txBody>
                    <a:bodyPr/>
                    <a:lstStyle/>
                    <a:p>
                      <a:pPr marL="92075" lvl="1" indent="0"/>
                      <a:r>
                        <a:rPr lang="en-ZA" b="0" dirty="0">
                          <a:solidFill>
                            <a:schemeClr val="tx1"/>
                          </a:solidFill>
                        </a:rPr>
                        <a:t>Increase employee understanding of the company's strategy among permanent employees from 58% to 75% by December 2026.</a:t>
                      </a:r>
                    </a:p>
                  </a:txBody>
                  <a:tcPr anchor="ctr">
                    <a:solidFill>
                      <a:srgbClr val="000000">
                        <a:alpha val="20000"/>
                      </a:srgbClr>
                    </a:solidFill>
                  </a:tcPr>
                </a:tc>
                <a:extLst>
                  <a:ext uri="{0D108BD9-81ED-4DB2-BD59-A6C34878D82A}">
                    <a16:rowId xmlns:a16="http://schemas.microsoft.com/office/drawing/2014/main" val="4210353462"/>
                  </a:ext>
                </a:extLst>
              </a:tr>
            </a:tbl>
          </a:graphicData>
        </a:graphic>
      </p:graphicFrame>
    </p:spTree>
    <p:extLst>
      <p:ext uri="{BB962C8B-B14F-4D97-AF65-F5344CB8AC3E}">
        <p14:creationId xmlns:p14="http://schemas.microsoft.com/office/powerpoint/2010/main" val="322707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9DC0C-54E3-947B-DDBC-A58CC14137DD}"/>
            </a:ext>
          </a:extLst>
        </p:cNvPr>
        <p:cNvGrpSpPr/>
        <p:nvPr/>
      </p:nvGrpSpPr>
      <p:grpSpPr>
        <a:xfrm>
          <a:off x="0" y="0"/>
          <a:ext cx="0" cy="0"/>
          <a:chOff x="0" y="0"/>
          <a:chExt cx="0" cy="0"/>
        </a:xfrm>
      </p:grpSpPr>
      <p:sp>
        <p:nvSpPr>
          <p:cNvPr id="20" name="Title 1">
            <a:extLst>
              <a:ext uri="{FF2B5EF4-FFF2-40B4-BE49-F238E27FC236}">
                <a16:creationId xmlns:a16="http://schemas.microsoft.com/office/drawing/2014/main" id="{096282C9-80AF-751C-B9DA-5AF53709AC3F}"/>
              </a:ext>
            </a:extLst>
          </p:cNvPr>
          <p:cNvSpPr>
            <a:spLocks noGrp="1"/>
          </p:cNvSpPr>
          <p:nvPr>
            <p:ph type="title"/>
          </p:nvPr>
        </p:nvSpPr>
        <p:spPr>
          <a:xfrm>
            <a:off x="629840" y="971551"/>
            <a:ext cx="3256359" cy="4600575"/>
          </a:xfrm>
        </p:spPr>
        <p:txBody>
          <a:bodyPr anchor="ctr">
            <a:normAutofit/>
          </a:bodyPr>
          <a:lstStyle/>
          <a:p>
            <a:r>
              <a:rPr lang="en-US" sz="2800" dirty="0"/>
              <a:t>Your work sample</a:t>
            </a:r>
          </a:p>
        </p:txBody>
      </p:sp>
      <p:sp>
        <p:nvSpPr>
          <p:cNvPr id="9" name="Rectangle 8">
            <a:extLst>
              <a:ext uri="{FF2B5EF4-FFF2-40B4-BE49-F238E27FC236}">
                <a16:creationId xmlns:a16="http://schemas.microsoft.com/office/drawing/2014/main" id="{8D76CF6D-0870-09F6-0E2D-09AC376791AA}"/>
              </a:ext>
            </a:extLst>
          </p:cNvPr>
          <p:cNvSpPr/>
          <p:nvPr/>
        </p:nvSpPr>
        <p:spPr>
          <a:xfrm>
            <a:off x="3810000" y="1943100"/>
            <a:ext cx="4800600" cy="29718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9388">
              <a:spcBef>
                <a:spcPts val="600"/>
              </a:spcBef>
              <a:spcAft>
                <a:spcPts val="600"/>
              </a:spcAft>
            </a:pPr>
            <a:r>
              <a:rPr lang="en-ZA" sz="2000" dirty="0">
                <a:solidFill>
                  <a:schemeClr val="bg1"/>
                </a:solidFill>
              </a:rPr>
              <a:t>Alignment with the objectives, the target audience's characteristics and the institutional needs</a:t>
            </a:r>
          </a:p>
          <a:p>
            <a:pPr marL="179388">
              <a:spcBef>
                <a:spcPts val="600"/>
              </a:spcBef>
              <a:spcAft>
                <a:spcPts val="600"/>
              </a:spcAft>
            </a:pPr>
            <a:r>
              <a:rPr lang="en-ZA" sz="2000" dirty="0">
                <a:solidFill>
                  <a:schemeClr val="bg1"/>
                </a:solidFill>
              </a:rPr>
              <a:t>The creative approach</a:t>
            </a:r>
          </a:p>
          <a:p>
            <a:pPr marL="179388">
              <a:spcBef>
                <a:spcPts val="600"/>
              </a:spcBef>
              <a:spcAft>
                <a:spcPts val="600"/>
              </a:spcAft>
            </a:pPr>
            <a:r>
              <a:rPr lang="en-ZA" sz="2000" dirty="0">
                <a:solidFill>
                  <a:schemeClr val="bg1"/>
                </a:solidFill>
              </a:rPr>
              <a:t>Professional execution</a:t>
            </a:r>
          </a:p>
        </p:txBody>
      </p:sp>
    </p:spTree>
    <p:extLst>
      <p:ext uri="{BB962C8B-B14F-4D97-AF65-F5344CB8AC3E}">
        <p14:creationId xmlns:p14="http://schemas.microsoft.com/office/powerpoint/2010/main" val="40153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25777-E032-331F-80A9-1591A16D4A8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AA433DE-C270-4CD2-D55D-0B591138F5C9}"/>
              </a:ext>
            </a:extLst>
          </p:cNvPr>
          <p:cNvGraphicFramePr>
            <a:graphicFrameLocks noGrp="1"/>
          </p:cNvGraphicFramePr>
          <p:nvPr>
            <p:extLst>
              <p:ext uri="{D42A27DB-BD31-4B8C-83A1-F6EECF244321}">
                <p14:modId xmlns:p14="http://schemas.microsoft.com/office/powerpoint/2010/main" val="2558876470"/>
              </p:ext>
            </p:extLst>
          </p:nvPr>
        </p:nvGraphicFramePr>
        <p:xfrm>
          <a:off x="609600" y="1143000"/>
          <a:ext cx="8229600" cy="3630930"/>
        </p:xfrm>
        <a:graphic>
          <a:graphicData uri="http://schemas.openxmlformats.org/drawingml/2006/table">
            <a:tbl>
              <a:tblPr>
                <a:tableStyleId>{9D7B26C5-4107-4FEC-AEDC-1716B250A1EF}</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8. 	Alignment with the objectives and the target audience’s characteristics and needs </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was:</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The application of this skill appropriate to the audience and the objectives</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Will it achieve the objectives set?</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Will it resonate intellectually and emotionally with the target groups?</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66519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A1CDB-8B84-75EF-9940-08D67D5595B7}"/>
              </a:ext>
            </a:extLst>
          </p:cNvPr>
          <p:cNvSpPr>
            <a:spLocks noGrp="1"/>
          </p:cNvSpPr>
          <p:nvPr>
            <p:ph type="title"/>
          </p:nvPr>
        </p:nvSpPr>
        <p:spPr>
          <a:xfrm>
            <a:off x="457200" y="274638"/>
            <a:ext cx="6553200" cy="1020762"/>
          </a:xfrm>
        </p:spPr>
        <p:txBody>
          <a:bodyPr>
            <a:normAutofit/>
          </a:bodyPr>
          <a:lstStyle/>
          <a:p>
            <a:r>
              <a:rPr lang="en-US" sz="2400" dirty="0"/>
              <a:t>Alignment with the objectives and the target audience’s characteristics and needs </a:t>
            </a:r>
          </a:p>
        </p:txBody>
      </p:sp>
      <p:sp>
        <p:nvSpPr>
          <p:cNvPr id="4" name="Content Placeholder 3">
            <a:extLst>
              <a:ext uri="{FF2B5EF4-FFF2-40B4-BE49-F238E27FC236}">
                <a16:creationId xmlns:a16="http://schemas.microsoft.com/office/drawing/2014/main" id="{67516356-6A34-9E13-FE38-CB9911927D32}"/>
              </a:ext>
            </a:extLst>
          </p:cNvPr>
          <p:cNvSpPr>
            <a:spLocks noGrp="1"/>
          </p:cNvSpPr>
          <p:nvPr>
            <p:ph sz="half" idx="1"/>
          </p:nvPr>
        </p:nvSpPr>
        <p:spPr>
          <a:xfrm>
            <a:off x="353062" y="1371599"/>
            <a:ext cx="4038600" cy="4495801"/>
          </a:xfrm>
        </p:spPr>
        <p:txBody>
          <a:bodyPr>
            <a:noAutofit/>
          </a:bodyPr>
          <a:lstStyle/>
          <a:p>
            <a:pPr marL="0" lvl="0" indent="0">
              <a:spcBef>
                <a:spcPts val="200"/>
              </a:spcBef>
              <a:spcAft>
                <a:spcPts val="200"/>
              </a:spcAft>
              <a:buNone/>
            </a:pPr>
            <a:r>
              <a:rPr lang="en-ZA" sz="1200" dirty="0"/>
              <a:t>Your work sample should:</a:t>
            </a:r>
          </a:p>
          <a:p>
            <a:pPr lvl="0">
              <a:spcBef>
                <a:spcPts val="200"/>
              </a:spcBef>
              <a:spcAft>
                <a:spcPts val="200"/>
              </a:spcAft>
            </a:pPr>
            <a:r>
              <a:rPr lang="en-ZA" sz="1200" b="1" dirty="0"/>
              <a:t>Bring your work plan to life</a:t>
            </a:r>
          </a:p>
          <a:p>
            <a:pPr lvl="1">
              <a:spcBef>
                <a:spcPts val="200"/>
              </a:spcBef>
              <a:spcAft>
                <a:spcPts val="200"/>
              </a:spcAft>
            </a:pPr>
            <a:r>
              <a:rPr lang="en-ZA" sz="1200" dirty="0"/>
              <a:t>Demonstrate how your strategy, messages and tactics were implemented.</a:t>
            </a:r>
          </a:p>
          <a:p>
            <a:pPr lvl="0">
              <a:spcBef>
                <a:spcPts val="200"/>
              </a:spcBef>
              <a:spcAft>
                <a:spcPts val="200"/>
              </a:spcAft>
            </a:pPr>
            <a:r>
              <a:rPr lang="en-ZA" sz="1200" b="1" dirty="0"/>
              <a:t>Tell the story of your project</a:t>
            </a:r>
          </a:p>
          <a:p>
            <a:pPr lvl="1">
              <a:spcBef>
                <a:spcPts val="200"/>
              </a:spcBef>
              <a:spcAft>
                <a:spcPts val="200"/>
              </a:spcAft>
            </a:pPr>
            <a:r>
              <a:rPr lang="en-ZA" sz="1200" dirty="0"/>
              <a:t>Present the work sample as a logical journey, showing how the project unfolded from start to finish.</a:t>
            </a:r>
          </a:p>
          <a:p>
            <a:pPr lvl="0">
              <a:spcBef>
                <a:spcPts val="200"/>
              </a:spcBef>
              <a:spcAft>
                <a:spcPts val="200"/>
              </a:spcAft>
            </a:pPr>
            <a:r>
              <a:rPr lang="en-ZA" sz="1200" b="1" dirty="0"/>
              <a:t>Demonstrate strategic alignment</a:t>
            </a:r>
          </a:p>
          <a:p>
            <a:pPr lvl="1">
              <a:spcBef>
                <a:spcPts val="200"/>
              </a:spcBef>
              <a:spcAft>
                <a:spcPts val="200"/>
              </a:spcAft>
            </a:pPr>
            <a:r>
              <a:rPr lang="en-ZA" sz="1200" dirty="0"/>
              <a:t>Show how the messages, channels and creative execution reflect the objectives, audience insights and strategic approach described in the work plan.</a:t>
            </a:r>
          </a:p>
          <a:p>
            <a:pPr lvl="0">
              <a:spcBef>
                <a:spcPts val="200"/>
              </a:spcBef>
              <a:spcAft>
                <a:spcPts val="200"/>
              </a:spcAft>
            </a:pPr>
            <a:r>
              <a:rPr lang="en-ZA" sz="1200" b="1" dirty="0"/>
              <a:t>Illustrate audience-centred communication</a:t>
            </a:r>
            <a:endParaRPr lang="en-ZA" sz="1200" dirty="0"/>
          </a:p>
          <a:p>
            <a:pPr lvl="1">
              <a:spcBef>
                <a:spcPts val="200"/>
              </a:spcBef>
              <a:spcAft>
                <a:spcPts val="200"/>
              </a:spcAft>
            </a:pPr>
            <a:r>
              <a:rPr lang="en-ZA" sz="1200" dirty="0"/>
              <a:t>Make it clear how the project was designed to engage the target audience intellectually and emotionally.</a:t>
            </a:r>
          </a:p>
          <a:p>
            <a:pPr lvl="0">
              <a:spcBef>
                <a:spcPts val="200"/>
              </a:spcBef>
              <a:spcAft>
                <a:spcPts val="200"/>
              </a:spcAft>
            </a:pPr>
            <a:r>
              <a:rPr lang="en-ZA" sz="1200" b="1" dirty="0"/>
              <a:t>Show creativity and innovation</a:t>
            </a:r>
          </a:p>
          <a:p>
            <a:pPr lvl="1">
              <a:spcBef>
                <a:spcPts val="200"/>
              </a:spcBef>
              <a:spcAft>
                <a:spcPts val="200"/>
              </a:spcAft>
            </a:pPr>
            <a:r>
              <a:rPr lang="en-ZA" sz="1200" dirty="0"/>
              <a:t>Include examples that demonstrate original thinking and effective execution, not simply attractive design.</a:t>
            </a:r>
          </a:p>
          <a:p>
            <a:pPr>
              <a:spcBef>
                <a:spcPts val="200"/>
              </a:spcBef>
              <a:spcAft>
                <a:spcPts val="200"/>
              </a:spcAft>
            </a:pPr>
            <a:endParaRPr lang="en-US" sz="1200" dirty="0"/>
          </a:p>
        </p:txBody>
      </p:sp>
      <p:sp>
        <p:nvSpPr>
          <p:cNvPr id="5" name="Content Placeholder 4">
            <a:extLst>
              <a:ext uri="{FF2B5EF4-FFF2-40B4-BE49-F238E27FC236}">
                <a16:creationId xmlns:a16="http://schemas.microsoft.com/office/drawing/2014/main" id="{DC27F742-0C16-4F3E-6589-9765EEB8EE97}"/>
              </a:ext>
            </a:extLst>
          </p:cNvPr>
          <p:cNvSpPr>
            <a:spLocks noGrp="1"/>
          </p:cNvSpPr>
          <p:nvPr>
            <p:ph sz="half" idx="2"/>
          </p:nvPr>
        </p:nvSpPr>
        <p:spPr>
          <a:xfrm>
            <a:off x="4592320" y="1706561"/>
            <a:ext cx="4305298" cy="1646239"/>
          </a:xfrm>
          <a:ln w="19050">
            <a:solidFill>
              <a:schemeClr val="tx1"/>
            </a:solidFill>
          </a:ln>
        </p:spPr>
        <p:txBody>
          <a:bodyPr anchor="ctr">
            <a:normAutofit fontScale="92500"/>
          </a:bodyPr>
          <a:lstStyle/>
          <a:p>
            <a:pPr lvl="0">
              <a:spcBef>
                <a:spcPts val="300"/>
              </a:spcBef>
              <a:spcAft>
                <a:spcPts val="300"/>
              </a:spcAft>
            </a:pPr>
            <a:r>
              <a:rPr lang="en-ZA" sz="1200" dirty="0"/>
              <a:t>Repeating information already included in the work plan.</a:t>
            </a:r>
          </a:p>
          <a:p>
            <a:pPr lvl="0">
              <a:spcBef>
                <a:spcPts val="300"/>
              </a:spcBef>
              <a:spcAft>
                <a:spcPts val="300"/>
              </a:spcAft>
            </a:pPr>
            <a:r>
              <a:rPr lang="en-ZA" sz="1200" dirty="0"/>
              <a:t>Including unnecessary reports or supporting documents.</a:t>
            </a:r>
          </a:p>
          <a:p>
            <a:pPr lvl="0">
              <a:spcBef>
                <a:spcPts val="300"/>
              </a:spcBef>
              <a:spcAft>
                <a:spcPts val="300"/>
              </a:spcAft>
            </a:pPr>
            <a:r>
              <a:rPr lang="en-ZA" sz="1200" dirty="0"/>
              <a:t>Providing SurveyMonkey graphs or raw data that are not discussed.</a:t>
            </a:r>
          </a:p>
          <a:p>
            <a:pPr lvl="0">
              <a:spcBef>
                <a:spcPts val="300"/>
              </a:spcBef>
              <a:spcAft>
                <a:spcPts val="300"/>
              </a:spcAft>
            </a:pPr>
            <a:r>
              <a:rPr lang="en-ZA" sz="1200" dirty="0"/>
              <a:t>Submitting files that are difficult to access or review.</a:t>
            </a:r>
          </a:p>
          <a:p>
            <a:pPr lvl="0">
              <a:spcBef>
                <a:spcPts val="300"/>
              </a:spcBef>
              <a:spcAft>
                <a:spcPts val="300"/>
              </a:spcAft>
            </a:pPr>
            <a:r>
              <a:rPr lang="en-ZA" sz="1200" dirty="0"/>
              <a:t>Including videos longer than three minutes.</a:t>
            </a:r>
          </a:p>
        </p:txBody>
      </p:sp>
      <p:sp>
        <p:nvSpPr>
          <p:cNvPr id="9" name="Content Placeholder 4">
            <a:extLst>
              <a:ext uri="{FF2B5EF4-FFF2-40B4-BE49-F238E27FC236}">
                <a16:creationId xmlns:a16="http://schemas.microsoft.com/office/drawing/2014/main" id="{7C5795EA-0F56-5427-1194-BEFB4D17CAD3}"/>
              </a:ext>
            </a:extLst>
          </p:cNvPr>
          <p:cNvSpPr txBox="1">
            <a:spLocks/>
          </p:cNvSpPr>
          <p:nvPr/>
        </p:nvSpPr>
        <p:spPr>
          <a:xfrm>
            <a:off x="4592320" y="3505200"/>
            <a:ext cx="4305298" cy="2293145"/>
          </a:xfrm>
          <a:prstGeom prst="rect">
            <a:avLst/>
          </a:prstGeom>
          <a:ln w="19050">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None/>
            </a:pPr>
            <a:r>
              <a:rPr lang="en-ZA" sz="1200" b="1" dirty="0"/>
              <a:t>The evaluator should never have to search for evidence</a:t>
            </a:r>
            <a:r>
              <a:rPr lang="en-ZA" sz="1200" dirty="0"/>
              <a:t>.</a:t>
            </a:r>
          </a:p>
          <a:p>
            <a:pPr marL="0" indent="0">
              <a:spcBef>
                <a:spcPts val="300"/>
              </a:spcBef>
              <a:spcAft>
                <a:spcPts val="300"/>
              </a:spcAft>
              <a:buNone/>
            </a:pPr>
            <a:r>
              <a:rPr lang="en-ZA" sz="1200" dirty="0"/>
              <a:t>If your work plan says:</a:t>
            </a:r>
          </a:p>
          <a:p>
            <a:pPr marL="263525" indent="-263525">
              <a:spcBef>
                <a:spcPts val="300"/>
              </a:spcBef>
              <a:spcAft>
                <a:spcPts val="300"/>
              </a:spcAft>
            </a:pPr>
            <a:r>
              <a:rPr lang="en-ZA" sz="1200" dirty="0"/>
              <a:t>you developed three key messages,</a:t>
            </a:r>
          </a:p>
          <a:p>
            <a:pPr marL="263525" indent="-263525">
              <a:spcBef>
                <a:spcPts val="300"/>
              </a:spcBef>
              <a:spcAft>
                <a:spcPts val="300"/>
              </a:spcAft>
            </a:pPr>
            <a:r>
              <a:rPr lang="en-ZA" sz="1200" dirty="0"/>
              <a:t>segmented four audiences,</a:t>
            </a:r>
          </a:p>
          <a:p>
            <a:pPr marL="263525" indent="-263525">
              <a:spcBef>
                <a:spcPts val="300"/>
              </a:spcBef>
              <a:spcAft>
                <a:spcPts val="300"/>
              </a:spcAft>
            </a:pPr>
            <a:r>
              <a:rPr lang="en-ZA" sz="1200" dirty="0"/>
              <a:t>used storytelling,</a:t>
            </a:r>
          </a:p>
          <a:p>
            <a:pPr marL="263525" indent="-263525">
              <a:spcBef>
                <a:spcPts val="300"/>
              </a:spcBef>
              <a:spcAft>
                <a:spcPts val="300"/>
              </a:spcAft>
            </a:pPr>
            <a:r>
              <a:rPr lang="en-ZA" sz="1200" dirty="0"/>
              <a:t>adopted a digital-first approach,</a:t>
            </a:r>
          </a:p>
          <a:p>
            <a:pPr marL="263525" indent="-263525">
              <a:spcBef>
                <a:spcPts val="300"/>
              </a:spcBef>
              <a:spcAft>
                <a:spcPts val="300"/>
              </a:spcAft>
            </a:pPr>
            <a:r>
              <a:rPr lang="en-ZA" sz="1200" dirty="0"/>
              <a:t>and created an emotional connection,</a:t>
            </a:r>
          </a:p>
          <a:p>
            <a:pPr marL="0" indent="0">
              <a:spcBef>
                <a:spcPts val="300"/>
              </a:spcBef>
              <a:spcAft>
                <a:spcPts val="300"/>
              </a:spcAft>
              <a:buNone/>
            </a:pPr>
            <a:r>
              <a:rPr lang="en-ZA" sz="1200" dirty="0"/>
              <a:t>then your work sample should make each of those points immediately visible</a:t>
            </a:r>
            <a:endParaRPr lang="en-US" sz="1200" dirty="0"/>
          </a:p>
        </p:txBody>
      </p:sp>
      <p:sp>
        <p:nvSpPr>
          <p:cNvPr id="12" name="Speech Bubble: Oval 11">
            <a:extLst>
              <a:ext uri="{FF2B5EF4-FFF2-40B4-BE49-F238E27FC236}">
                <a16:creationId xmlns:a16="http://schemas.microsoft.com/office/drawing/2014/main" id="{4F7A0A36-AD3F-029D-8AE1-34FFD3262AB0}"/>
              </a:ext>
            </a:extLst>
          </p:cNvPr>
          <p:cNvSpPr/>
          <p:nvPr/>
        </p:nvSpPr>
        <p:spPr>
          <a:xfrm>
            <a:off x="7274560" y="746919"/>
            <a:ext cx="1371600" cy="685800"/>
          </a:xfrm>
          <a:prstGeom prst="wedgeEllipseCallout">
            <a:avLst>
              <a:gd name="adj1" fmla="val -66110"/>
              <a:gd name="adj2" fmla="val 99167"/>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Avoid</a:t>
            </a:r>
            <a:endParaRPr lang="en-ZA" sz="2400" dirty="0"/>
          </a:p>
        </p:txBody>
      </p:sp>
      <p:sp>
        <p:nvSpPr>
          <p:cNvPr id="14" name="Oval 13">
            <a:extLst>
              <a:ext uri="{FF2B5EF4-FFF2-40B4-BE49-F238E27FC236}">
                <a16:creationId xmlns:a16="http://schemas.microsoft.com/office/drawing/2014/main" id="{81BC45EE-7F48-3F78-2905-FAF3C65C6262}"/>
              </a:ext>
            </a:extLst>
          </p:cNvPr>
          <p:cNvSpPr/>
          <p:nvPr/>
        </p:nvSpPr>
        <p:spPr>
          <a:xfrm>
            <a:off x="7762240" y="4038600"/>
            <a:ext cx="914400" cy="914400"/>
          </a:xfrm>
          <a:prstGeom prst="ellips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NB!</a:t>
            </a:r>
            <a:endParaRPr lang="en-ZA" dirty="0"/>
          </a:p>
        </p:txBody>
      </p:sp>
    </p:spTree>
    <p:extLst>
      <p:ext uri="{BB962C8B-B14F-4D97-AF65-F5344CB8AC3E}">
        <p14:creationId xmlns:p14="http://schemas.microsoft.com/office/powerpoint/2010/main" val="306338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bg/>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1" end="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xEl>
                                              <p:pRg st="3" end="3"/>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
                                            <p:txEl>
                                              <p:pRg st="4" end="4"/>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allAtOnce" animBg="1"/>
      <p:bldP spid="9" grpId="0" animBg="1"/>
      <p:bldP spid="12" grpId="0" animBg="1"/>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45F8-54F0-F40F-22E6-76B4BF2F2157}"/>
              </a:ext>
            </a:extLst>
          </p:cNvPr>
          <p:cNvSpPr>
            <a:spLocks noGrp="1"/>
          </p:cNvSpPr>
          <p:nvPr>
            <p:ph type="title"/>
          </p:nvPr>
        </p:nvSpPr>
        <p:spPr/>
        <p:txBody>
          <a:bodyPr>
            <a:normAutofit/>
          </a:bodyPr>
          <a:lstStyle/>
          <a:p>
            <a:r>
              <a:rPr lang="en-ZA" sz="2400" dirty="0"/>
              <a:t>Alignment with the objectives and the target audience’s characteristics and needs </a:t>
            </a:r>
            <a:r>
              <a:rPr lang="en-ZA" sz="1800" dirty="0"/>
              <a:t>(continued)</a:t>
            </a:r>
            <a:endParaRPr lang="en-US" sz="1800" dirty="0"/>
          </a:p>
        </p:txBody>
      </p:sp>
      <p:sp>
        <p:nvSpPr>
          <p:cNvPr id="3" name="Content Placeholder 2">
            <a:extLst>
              <a:ext uri="{FF2B5EF4-FFF2-40B4-BE49-F238E27FC236}">
                <a16:creationId xmlns:a16="http://schemas.microsoft.com/office/drawing/2014/main" id="{4BF33394-EA52-D54E-D48C-0ED1C5811E02}"/>
              </a:ext>
            </a:extLst>
          </p:cNvPr>
          <p:cNvSpPr>
            <a:spLocks noGrp="1"/>
          </p:cNvSpPr>
          <p:nvPr>
            <p:ph idx="1"/>
          </p:nvPr>
        </p:nvSpPr>
        <p:spPr>
          <a:xfrm>
            <a:off x="3429000" y="1371600"/>
            <a:ext cx="5257800" cy="1600200"/>
          </a:xfrm>
          <a:ln w="19050">
            <a:solidFill>
              <a:schemeClr val="tx1"/>
            </a:solidFill>
          </a:ln>
        </p:spPr>
        <p:txBody>
          <a:bodyPr>
            <a:normAutofit/>
          </a:bodyPr>
          <a:lstStyle/>
          <a:p>
            <a:r>
              <a:rPr lang="en-ZA" sz="1600" dirty="0"/>
              <a:t>Appropriateness of the visual design</a:t>
            </a:r>
            <a:endParaRPr lang="en-US" sz="1600" dirty="0"/>
          </a:p>
          <a:p>
            <a:r>
              <a:rPr lang="en-US" sz="1600" dirty="0"/>
              <a:t>Appropriateness of the writing style</a:t>
            </a:r>
          </a:p>
          <a:p>
            <a:r>
              <a:rPr lang="en-ZA" sz="1600" dirty="0"/>
              <a:t>Alignment with the objectives</a:t>
            </a:r>
          </a:p>
          <a:p>
            <a:r>
              <a:rPr lang="en-ZA" sz="1600" dirty="0"/>
              <a:t>Alignment with the target audience </a:t>
            </a:r>
          </a:p>
        </p:txBody>
      </p:sp>
      <p:sp>
        <p:nvSpPr>
          <p:cNvPr id="5" name="TextBox 4">
            <a:extLst>
              <a:ext uri="{FF2B5EF4-FFF2-40B4-BE49-F238E27FC236}">
                <a16:creationId xmlns:a16="http://schemas.microsoft.com/office/drawing/2014/main" id="{974A5B49-41C4-A8AC-43A1-1C26B233271A}"/>
              </a:ext>
            </a:extLst>
          </p:cNvPr>
          <p:cNvSpPr txBox="1"/>
          <p:nvPr/>
        </p:nvSpPr>
        <p:spPr>
          <a:xfrm>
            <a:off x="406400" y="3374264"/>
            <a:ext cx="8280400" cy="830997"/>
          </a:xfrm>
          <a:prstGeom prst="rect">
            <a:avLst/>
          </a:prstGeom>
          <a:solidFill>
            <a:schemeClr val="tx1">
              <a:alpha val="10196"/>
            </a:schemeClr>
          </a:solidFill>
          <a:ln w="19050">
            <a:solidFill>
              <a:schemeClr val="tx1"/>
            </a:solidFill>
          </a:ln>
        </p:spPr>
        <p:txBody>
          <a:bodyPr wrap="square" rtlCol="0">
            <a:spAutoFit/>
          </a:bodyPr>
          <a:lstStyle/>
          <a:p>
            <a:r>
              <a:rPr lang="en-ZA" sz="1600" dirty="0"/>
              <a:t>If I removed the work plan and showed only this asset to the evaluator, would they immediately recognise </a:t>
            </a:r>
            <a:r>
              <a:rPr lang="en-ZA" sz="1600" b="1" dirty="0"/>
              <a:t>who</a:t>
            </a:r>
            <a:r>
              <a:rPr lang="en-ZA" sz="1600" dirty="0"/>
              <a:t> it was designed for, </a:t>
            </a:r>
            <a:r>
              <a:rPr lang="en-ZA" sz="1600" b="1" dirty="0"/>
              <a:t>what</a:t>
            </a:r>
            <a:r>
              <a:rPr lang="en-ZA" sz="1600" dirty="0"/>
              <a:t> it was trying to achieve, and </a:t>
            </a:r>
            <a:r>
              <a:rPr lang="en-ZA" sz="1600" b="1" dirty="0"/>
              <a:t>why </a:t>
            </a:r>
            <a:r>
              <a:rPr lang="en-ZA" sz="1600" dirty="0"/>
              <a:t>it would appeal to that audience?</a:t>
            </a:r>
          </a:p>
        </p:txBody>
      </p:sp>
      <p:sp>
        <p:nvSpPr>
          <p:cNvPr id="6" name="Arrow: Pentagon 5">
            <a:extLst>
              <a:ext uri="{FF2B5EF4-FFF2-40B4-BE49-F238E27FC236}">
                <a16:creationId xmlns:a16="http://schemas.microsoft.com/office/drawing/2014/main" id="{C9C132D3-E416-D036-4557-6D669D289693}"/>
              </a:ext>
            </a:extLst>
          </p:cNvPr>
          <p:cNvSpPr/>
          <p:nvPr/>
        </p:nvSpPr>
        <p:spPr>
          <a:xfrm>
            <a:off x="406400" y="1681650"/>
            <a:ext cx="2895600" cy="619761"/>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You should ensure</a:t>
            </a:r>
          </a:p>
        </p:txBody>
      </p:sp>
      <p:sp>
        <p:nvSpPr>
          <p:cNvPr id="7" name="Arrow: Pentagon 6">
            <a:extLst>
              <a:ext uri="{FF2B5EF4-FFF2-40B4-BE49-F238E27FC236}">
                <a16:creationId xmlns:a16="http://schemas.microsoft.com/office/drawing/2014/main" id="{8C7CE0E2-1406-7810-B052-8FEA97A33D62}"/>
              </a:ext>
            </a:extLst>
          </p:cNvPr>
          <p:cNvSpPr/>
          <p:nvPr/>
        </p:nvSpPr>
        <p:spPr>
          <a:xfrm>
            <a:off x="406400" y="4800600"/>
            <a:ext cx="2641600" cy="619761"/>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t>The Golden Rule</a:t>
            </a:r>
          </a:p>
        </p:txBody>
      </p:sp>
      <p:sp>
        <p:nvSpPr>
          <p:cNvPr id="8" name="Content Placeholder 2">
            <a:extLst>
              <a:ext uri="{FF2B5EF4-FFF2-40B4-BE49-F238E27FC236}">
                <a16:creationId xmlns:a16="http://schemas.microsoft.com/office/drawing/2014/main" id="{88E6B54F-5AE2-B65A-991A-D417FB1A213C}"/>
              </a:ext>
            </a:extLst>
          </p:cNvPr>
          <p:cNvSpPr txBox="1">
            <a:spLocks/>
          </p:cNvSpPr>
          <p:nvPr/>
        </p:nvSpPr>
        <p:spPr>
          <a:xfrm>
            <a:off x="3124200" y="4800600"/>
            <a:ext cx="5613400" cy="619761"/>
          </a:xfrm>
          <a:prstGeom prst="rect">
            <a:avLst/>
          </a:prstGeom>
          <a:ln w="19050">
            <a:solidFill>
              <a:schemeClr val="tx1"/>
            </a:solidFill>
          </a:ln>
        </p:spPr>
        <p:txBody>
          <a:bodyPr vert="horz" lIns="91440" tIns="45720" rIns="91440" bIns="45720" rtlCol="0" anchor="ctr">
            <a:noAutofit/>
          </a:bodyPr>
          <a:lstStyle>
            <a:lvl1pPr marL="266700" indent="-2667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630238" indent="-274638"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600" dirty="0"/>
              <a:t>Objectives </a:t>
            </a:r>
            <a:r>
              <a:rPr lang="en-ZA" sz="1600" dirty="0">
                <a:solidFill>
                  <a:srgbClr val="C8102E"/>
                </a:solidFill>
              </a:rPr>
              <a:t>→</a:t>
            </a:r>
            <a:r>
              <a:rPr lang="en-ZA" sz="1600" dirty="0"/>
              <a:t> Audience </a:t>
            </a:r>
            <a:r>
              <a:rPr lang="en-ZA" sz="1600" dirty="0">
                <a:solidFill>
                  <a:srgbClr val="C8102E"/>
                </a:solidFill>
              </a:rPr>
              <a:t>→</a:t>
            </a:r>
            <a:r>
              <a:rPr lang="en-ZA" sz="1600" dirty="0"/>
              <a:t> Messages </a:t>
            </a:r>
            <a:r>
              <a:rPr lang="en-ZA" sz="1600" dirty="0">
                <a:solidFill>
                  <a:srgbClr val="C8102E"/>
                </a:solidFill>
              </a:rPr>
              <a:t>→</a:t>
            </a:r>
            <a:r>
              <a:rPr lang="en-ZA" sz="1600" dirty="0"/>
              <a:t> Creative Execution</a:t>
            </a:r>
          </a:p>
        </p:txBody>
      </p:sp>
    </p:spTree>
    <p:extLst>
      <p:ext uri="{BB962C8B-B14F-4D97-AF65-F5344CB8AC3E}">
        <p14:creationId xmlns:p14="http://schemas.microsoft.com/office/powerpoint/2010/main" val="211908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animBg="1"/>
      <p:bldP spid="6" grpId="0" build="allAtOnce" animBg="1"/>
      <p:bldP spid="7" grpId="0" build="allAtOnce" animBg="1"/>
      <p:bldP spid="8" grpId="0" build="allAtOnce"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508AE-CA2F-FC48-9319-2BAD5498E97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2E9323F-CB5F-6ECD-AFAD-70B99CFD2401}"/>
              </a:ext>
            </a:extLst>
          </p:cNvPr>
          <p:cNvGraphicFramePr>
            <a:graphicFrameLocks noGrp="1"/>
          </p:cNvGraphicFramePr>
          <p:nvPr>
            <p:extLst>
              <p:ext uri="{D42A27DB-BD31-4B8C-83A1-F6EECF244321}">
                <p14:modId xmlns:p14="http://schemas.microsoft.com/office/powerpoint/2010/main" val="2867781134"/>
              </p:ext>
            </p:extLst>
          </p:nvPr>
        </p:nvGraphicFramePr>
        <p:xfrm>
          <a:off x="533400" y="762000"/>
          <a:ext cx="8229600" cy="4697730"/>
        </p:xfrm>
        <a:graphic>
          <a:graphicData uri="http://schemas.openxmlformats.org/drawingml/2006/table">
            <a:tbl>
              <a:tblPr>
                <a:tableStyleId>{9D7B26C5-4107-4FEC-AEDC-1716B250A1EF}</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9. 	Creative approach</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was:</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The application of the skill really "wow"!</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The application original, while matching the characteristics of the target audience</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 It evident that smart thinking went into the way the audience’s perspective and needs were addressed</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The approach, design, visual elements, or medium applied in a new and surprising way</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2657682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3B79F2E-0D75-B8AC-6042-7ABD71F65745}"/>
              </a:ext>
            </a:extLst>
          </p:cNvPr>
          <p:cNvSpPr>
            <a:spLocks noGrp="1"/>
          </p:cNvSpPr>
          <p:nvPr>
            <p:ph type="title"/>
          </p:nvPr>
        </p:nvSpPr>
        <p:spPr>
          <a:xfrm>
            <a:off x="304800" y="368360"/>
            <a:ext cx="4495800" cy="845352"/>
          </a:xfrm>
        </p:spPr>
        <p:txBody>
          <a:bodyPr>
            <a:normAutofit/>
          </a:bodyPr>
          <a:lstStyle/>
          <a:p>
            <a:r>
              <a:rPr lang="en-US" sz="2400" dirty="0"/>
              <a:t>Creative approach</a:t>
            </a:r>
            <a:endParaRPr lang="en-ZA" sz="2400" dirty="0"/>
          </a:p>
        </p:txBody>
      </p:sp>
      <p:sp>
        <p:nvSpPr>
          <p:cNvPr id="6" name="Content Placeholder 5">
            <a:extLst>
              <a:ext uri="{FF2B5EF4-FFF2-40B4-BE49-F238E27FC236}">
                <a16:creationId xmlns:a16="http://schemas.microsoft.com/office/drawing/2014/main" id="{0EDA8EE0-FCEA-2A33-45BD-64DFB34FA35D}"/>
              </a:ext>
            </a:extLst>
          </p:cNvPr>
          <p:cNvSpPr>
            <a:spLocks noGrp="1"/>
          </p:cNvSpPr>
          <p:nvPr>
            <p:ph idx="1"/>
          </p:nvPr>
        </p:nvSpPr>
        <p:spPr>
          <a:xfrm>
            <a:off x="2666999" y="1447801"/>
            <a:ext cx="6151881" cy="2666999"/>
          </a:xfrm>
          <a:ln w="19050">
            <a:solidFill>
              <a:schemeClr val="tx1"/>
            </a:solidFill>
          </a:ln>
        </p:spPr>
        <p:txBody>
          <a:bodyPr>
            <a:noAutofit/>
          </a:bodyPr>
          <a:lstStyle/>
          <a:p>
            <a:pPr>
              <a:spcBef>
                <a:spcPts val="0"/>
              </a:spcBef>
              <a:spcAft>
                <a:spcPts val="0"/>
              </a:spcAft>
            </a:pPr>
            <a:r>
              <a:rPr lang="en-ZA" sz="1200" b="1" dirty="0"/>
              <a:t>Is the idea fresh?</a:t>
            </a:r>
          </a:p>
          <a:p>
            <a:pPr lvl="1">
              <a:spcBef>
                <a:spcPts val="0"/>
              </a:spcBef>
              <a:spcAft>
                <a:spcPts val="0"/>
              </a:spcAft>
            </a:pPr>
            <a:r>
              <a:rPr lang="en-ZA" sz="1200" dirty="0"/>
              <a:t>The best ideas often seem obvious once you see them. We are looking for ideas that are fresh, clever and well suited to the challenge, not ideas that are strange or different simply for the sake of being different.</a:t>
            </a:r>
          </a:p>
          <a:p>
            <a:pPr>
              <a:spcBef>
                <a:spcPts val="0"/>
              </a:spcBef>
              <a:spcAft>
                <a:spcPts val="0"/>
              </a:spcAft>
            </a:pPr>
            <a:r>
              <a:rPr lang="en-ZA" sz="1200" b="1" dirty="0"/>
              <a:t>Is your creative approach right for your target audience?</a:t>
            </a:r>
          </a:p>
          <a:p>
            <a:pPr lvl="1">
              <a:spcBef>
                <a:spcPts val="0"/>
              </a:spcBef>
              <a:spcAft>
                <a:spcPts val="0"/>
              </a:spcAft>
            </a:pPr>
            <a:r>
              <a:rPr lang="en-ZA" sz="1200" dirty="0"/>
              <a:t>Creativity should never come at the expense of effectiveness. A brilliant idea that doesn't appeal to your audience is simply a missed opportunity.</a:t>
            </a:r>
          </a:p>
          <a:p>
            <a:pPr lvl="1">
              <a:spcBef>
                <a:spcPts val="0"/>
              </a:spcBef>
              <a:spcAft>
                <a:spcPts val="0"/>
              </a:spcAft>
            </a:pPr>
            <a:r>
              <a:rPr lang="en-ZA" sz="1200" dirty="0"/>
              <a:t>The way you write, design and communicate should reflect the needs, interests and behaviours of the audience you described in your work plan.</a:t>
            </a:r>
          </a:p>
          <a:p>
            <a:pPr>
              <a:spcBef>
                <a:spcPts val="0"/>
              </a:spcBef>
              <a:spcAft>
                <a:spcPts val="0"/>
              </a:spcAft>
            </a:pPr>
            <a:r>
              <a:rPr lang="en-ZA" sz="1200" b="1" dirty="0"/>
              <a:t>Will people remember it?</a:t>
            </a:r>
          </a:p>
          <a:p>
            <a:pPr lvl="1">
              <a:spcBef>
                <a:spcPts val="0"/>
              </a:spcBef>
              <a:spcAft>
                <a:spcPts val="0"/>
              </a:spcAft>
            </a:pPr>
            <a:r>
              <a:rPr lang="en-ZA" sz="1200" dirty="0"/>
              <a:t>The most creative projects leave a lasting impression. Think about whether your project made people stop, think, feel something or take action. If it blended into everything else your audience sees every day, it probably wasn't creative enough.</a:t>
            </a:r>
          </a:p>
        </p:txBody>
      </p:sp>
      <p:sp>
        <p:nvSpPr>
          <p:cNvPr id="10" name="Content Placeholder 2">
            <a:extLst>
              <a:ext uri="{FF2B5EF4-FFF2-40B4-BE49-F238E27FC236}">
                <a16:creationId xmlns:a16="http://schemas.microsoft.com/office/drawing/2014/main" id="{86D2556D-BA73-E5C6-57AA-7B6F2B49E846}"/>
              </a:ext>
            </a:extLst>
          </p:cNvPr>
          <p:cNvSpPr txBox="1">
            <a:spLocks/>
          </p:cNvSpPr>
          <p:nvPr/>
        </p:nvSpPr>
        <p:spPr>
          <a:xfrm>
            <a:off x="2666999" y="4343400"/>
            <a:ext cx="6151882" cy="1382577"/>
          </a:xfrm>
          <a:prstGeom prst="rect">
            <a:avLst/>
          </a:prstGeom>
          <a:ln w="19050">
            <a:solidFill>
              <a:schemeClr val="tx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spcBef>
                <a:spcPts val="100"/>
              </a:spcBef>
              <a:spcAft>
                <a:spcPts val="100"/>
              </a:spcAft>
            </a:pPr>
            <a:r>
              <a:rPr lang="en-ZA" sz="1200" dirty="0"/>
              <a:t>Was the idea fresh and original?</a:t>
            </a:r>
          </a:p>
          <a:p>
            <a:pPr marL="263525" indent="-263525">
              <a:spcBef>
                <a:spcPts val="100"/>
              </a:spcBef>
              <a:spcAft>
                <a:spcPts val="100"/>
              </a:spcAft>
            </a:pPr>
            <a:r>
              <a:rPr lang="en-ZA" sz="1200" dirty="0"/>
              <a:t>Did the creative concept strengthen the communication objective?</a:t>
            </a:r>
          </a:p>
          <a:p>
            <a:pPr marL="263525" indent="-263525">
              <a:spcBef>
                <a:spcPts val="100"/>
              </a:spcBef>
              <a:spcAft>
                <a:spcPts val="100"/>
              </a:spcAft>
            </a:pPr>
            <a:r>
              <a:rPr lang="en-ZA" sz="1200" dirty="0"/>
              <a:t>Was the creativity appropriate for the target audience?</a:t>
            </a:r>
          </a:p>
          <a:p>
            <a:pPr marL="263525" indent="-263525">
              <a:spcBef>
                <a:spcPts val="100"/>
              </a:spcBef>
              <a:spcAft>
                <a:spcPts val="100"/>
              </a:spcAft>
            </a:pPr>
            <a:r>
              <a:rPr lang="en-ZA" sz="1200" dirty="0"/>
              <a:t>Did it make the project more engaging and memorable?</a:t>
            </a:r>
          </a:p>
          <a:p>
            <a:pPr marL="263525" indent="-263525">
              <a:spcBef>
                <a:spcPts val="100"/>
              </a:spcBef>
              <a:spcAft>
                <a:spcPts val="100"/>
              </a:spcAft>
            </a:pPr>
            <a:r>
              <a:rPr lang="en-ZA" sz="1200" dirty="0"/>
              <a:t>Could another institution easily have produced exactly the same project, or was there something distinctive about it?</a:t>
            </a:r>
          </a:p>
        </p:txBody>
      </p:sp>
      <p:sp>
        <p:nvSpPr>
          <p:cNvPr id="11" name="Arrow: Pentagon 10">
            <a:extLst>
              <a:ext uri="{FF2B5EF4-FFF2-40B4-BE49-F238E27FC236}">
                <a16:creationId xmlns:a16="http://schemas.microsoft.com/office/drawing/2014/main" id="{B912234A-89EA-A919-93EE-BD24BD767FBA}"/>
              </a:ext>
            </a:extLst>
          </p:cNvPr>
          <p:cNvSpPr/>
          <p:nvPr/>
        </p:nvSpPr>
        <p:spPr>
          <a:xfrm>
            <a:off x="477520" y="4495800"/>
            <a:ext cx="2123440" cy="845351"/>
          </a:xfrm>
          <a:prstGeom prst="homePlat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600" dirty="0"/>
              <a:t>What the evaluators will be looking for</a:t>
            </a:r>
          </a:p>
        </p:txBody>
      </p:sp>
      <p:sp>
        <p:nvSpPr>
          <p:cNvPr id="12" name="Arrow: Pentagon 11">
            <a:extLst>
              <a:ext uri="{FF2B5EF4-FFF2-40B4-BE49-F238E27FC236}">
                <a16:creationId xmlns:a16="http://schemas.microsoft.com/office/drawing/2014/main" id="{AE43D1F2-5F0A-829C-80CD-4F4528673E19}"/>
              </a:ext>
            </a:extLst>
          </p:cNvPr>
          <p:cNvSpPr/>
          <p:nvPr/>
        </p:nvSpPr>
        <p:spPr>
          <a:xfrm>
            <a:off x="477520" y="2133600"/>
            <a:ext cx="2123440" cy="845352"/>
          </a:xfrm>
          <a:prstGeom prst="homePlate">
            <a:avLst/>
          </a:prstGeom>
          <a:solidFill>
            <a:srgbClr val="0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00"/>
              </a:spcBef>
              <a:spcAft>
                <a:spcPts val="100"/>
              </a:spcAft>
            </a:pPr>
            <a:r>
              <a:rPr lang="en-ZA" sz="1600" dirty="0"/>
              <a:t>As entrant you must ask yourself</a:t>
            </a:r>
          </a:p>
        </p:txBody>
      </p:sp>
      <p:sp>
        <p:nvSpPr>
          <p:cNvPr id="13" name="TextBox 12">
            <a:extLst>
              <a:ext uri="{FF2B5EF4-FFF2-40B4-BE49-F238E27FC236}">
                <a16:creationId xmlns:a16="http://schemas.microsoft.com/office/drawing/2014/main" id="{59B4434C-9FD8-F605-A93A-15413A1D5864}"/>
              </a:ext>
            </a:extLst>
          </p:cNvPr>
          <p:cNvSpPr txBox="1"/>
          <p:nvPr/>
        </p:nvSpPr>
        <p:spPr>
          <a:xfrm>
            <a:off x="5461871" y="471048"/>
            <a:ext cx="3357009" cy="584775"/>
          </a:xfrm>
          <a:prstGeom prst="rect">
            <a:avLst/>
          </a:prstGeom>
          <a:solidFill>
            <a:srgbClr val="000000">
              <a:alpha val="10196"/>
            </a:srgbClr>
          </a:solidFill>
          <a:ln w="19050">
            <a:solidFill>
              <a:schemeClr val="tx1"/>
            </a:solidFill>
          </a:ln>
        </p:spPr>
        <p:txBody>
          <a:bodyPr wrap="none" rtlCol="0">
            <a:spAutoFit/>
          </a:bodyPr>
          <a:lstStyle/>
          <a:p>
            <a:r>
              <a:rPr lang="en-US" sz="1600" dirty="0"/>
              <a:t>Creativity without a strategy is art. </a:t>
            </a:r>
          </a:p>
          <a:p>
            <a:r>
              <a:rPr lang="en-US" sz="1600" dirty="0"/>
              <a:t>Strategy without creativity is dead. </a:t>
            </a:r>
          </a:p>
        </p:txBody>
      </p:sp>
    </p:spTree>
    <p:extLst>
      <p:ext uri="{BB962C8B-B14F-4D97-AF65-F5344CB8AC3E}">
        <p14:creationId xmlns:p14="http://schemas.microsoft.com/office/powerpoint/2010/main" val="339700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bg/>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bg/>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10" grpId="0" build="p" animBg="1"/>
      <p:bldP spid="11" grpId="0" animBg="1"/>
      <p:bldP spid="12"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E15B7-6E55-1284-97D2-DAA5F3BF035C}"/>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D22637B-57F5-BD2D-6426-7EB48B24EB7D}"/>
              </a:ext>
            </a:extLst>
          </p:cNvPr>
          <p:cNvGraphicFramePr>
            <a:graphicFrameLocks noGrp="1"/>
          </p:cNvGraphicFramePr>
          <p:nvPr>
            <p:extLst>
              <p:ext uri="{D42A27DB-BD31-4B8C-83A1-F6EECF244321}">
                <p14:modId xmlns:p14="http://schemas.microsoft.com/office/powerpoint/2010/main" val="2892086535"/>
              </p:ext>
            </p:extLst>
          </p:nvPr>
        </p:nvGraphicFramePr>
        <p:xfrm>
          <a:off x="533400" y="990600"/>
          <a:ext cx="8229600" cy="4149090"/>
        </p:xfrm>
        <a:graphic>
          <a:graphicData uri="http://schemas.openxmlformats.org/drawingml/2006/table">
            <a:tbl>
              <a:tblPr>
                <a:tableStyleId>{9D7B26C5-4107-4FEC-AEDC-1716B250A1EF}</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10. Professional execution</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this entry reflect:</a:t>
                      </a: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u="none" strike="noStrike" dirty="0">
                          <a:solidFill>
                            <a:srgbClr val="000000"/>
                          </a:solidFill>
                          <a:effectLst/>
                        </a:rPr>
                        <a:t>1. 	High-quality application of a specific skill</a:t>
                      </a:r>
                      <a:endParaRPr lang="en-US" sz="1800" b="0" i="0" u="none" strike="noStrike" dirty="0">
                        <a:solidFill>
                          <a:srgbClr val="000000"/>
                        </a:solidFill>
                        <a:effectLst/>
                        <a:latin typeface="Arial" panose="020B0604020202020204" pitchFamily="34" charset="0"/>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u="none" strike="noStrike" dirty="0">
                          <a:solidFill>
                            <a:srgbClr val="000000"/>
                          </a:solidFill>
                          <a:effectLst/>
                        </a:rPr>
                        <a:t>Superior thinking and strategic alignment</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Consistency between the work plan (what would be delivered) and the work sample </a:t>
                      </a:r>
                    </a:p>
                    <a:p>
                      <a:pPr marL="355600" indent="-355600" algn="l" fontAlgn="ctr">
                        <a:buAutoNum type="arabicPeriod" startAt="2"/>
                        <a:tabLst>
                          <a:tab pos="358775" algn="l"/>
                        </a:tabLst>
                      </a:pPr>
                      <a:endParaRPr lang="en-US" sz="1800" b="0" u="none" strike="noStrike" dirty="0">
                        <a:solidFill>
                          <a:srgbClr val="000000"/>
                        </a:solidFill>
                        <a:effectLst/>
                      </a:endParaRPr>
                    </a:p>
                    <a:p>
                      <a:pPr marL="355600" indent="-355600" algn="l" fontAlgn="ctr">
                        <a:buAutoNum type="arabicPeriod" startAt="2"/>
                        <a:tabLst>
                          <a:tab pos="358775" algn="l"/>
                        </a:tabLst>
                      </a:pPr>
                      <a:r>
                        <a:rPr lang="en-US" sz="1800" b="0" u="none" strike="noStrike" dirty="0">
                          <a:solidFill>
                            <a:srgbClr val="000000"/>
                          </a:solidFill>
                          <a:effectLst/>
                        </a:rPr>
                        <a:t> Evidence of care and attention being devoted to preparing the entry</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147542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B55DB-EA4C-F8D3-4983-4ADE52D68D25}"/>
              </a:ext>
            </a:extLst>
          </p:cNvPr>
          <p:cNvSpPr>
            <a:spLocks noGrp="1"/>
          </p:cNvSpPr>
          <p:nvPr>
            <p:ph type="title"/>
          </p:nvPr>
        </p:nvSpPr>
        <p:spPr>
          <a:xfrm>
            <a:off x="457200" y="274638"/>
            <a:ext cx="8229600" cy="1020762"/>
          </a:xfrm>
        </p:spPr>
        <p:txBody>
          <a:bodyPr/>
          <a:lstStyle/>
          <a:p>
            <a:r>
              <a:rPr lang="en-US" dirty="0"/>
              <a:t>Professional execution</a:t>
            </a:r>
          </a:p>
        </p:txBody>
      </p:sp>
      <p:sp>
        <p:nvSpPr>
          <p:cNvPr id="4" name="Diamond 3">
            <a:extLst>
              <a:ext uri="{FF2B5EF4-FFF2-40B4-BE49-F238E27FC236}">
                <a16:creationId xmlns:a16="http://schemas.microsoft.com/office/drawing/2014/main" id="{83ABC203-7146-4F8D-92B3-A6D456F6FB85}"/>
              </a:ext>
            </a:extLst>
          </p:cNvPr>
          <p:cNvSpPr/>
          <p:nvPr/>
        </p:nvSpPr>
        <p:spPr>
          <a:xfrm>
            <a:off x="2103041" y="960041"/>
            <a:ext cx="4937918" cy="4937918"/>
          </a:xfrm>
          <a:prstGeom prst="diamond">
            <a:avLst/>
          </a:prstGeom>
          <a:solidFill>
            <a:schemeClr val="bg1">
              <a:lumMod val="85000"/>
            </a:schemeClr>
          </a:solidFill>
        </p:spPr>
        <p:style>
          <a:lnRef idx="0">
            <a:schemeClr val="accent2">
              <a:hueOff val="0"/>
              <a:satOff val="0"/>
              <a:lumOff val="0"/>
              <a:alphaOff val="0"/>
            </a:schemeClr>
          </a:lnRef>
          <a:fillRef idx="1">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txBody>
          <a:bodyPr/>
          <a:lstStyle/>
          <a:p>
            <a:endParaRPr lang="en-ZA" dirty="0"/>
          </a:p>
        </p:txBody>
      </p:sp>
      <p:grpSp>
        <p:nvGrpSpPr>
          <p:cNvPr id="7" name="Group 6">
            <a:extLst>
              <a:ext uri="{FF2B5EF4-FFF2-40B4-BE49-F238E27FC236}">
                <a16:creationId xmlns:a16="http://schemas.microsoft.com/office/drawing/2014/main" id="{272EF53C-B5DF-A69C-262A-E478F86058F3}"/>
              </a:ext>
            </a:extLst>
          </p:cNvPr>
          <p:cNvGrpSpPr/>
          <p:nvPr/>
        </p:nvGrpSpPr>
        <p:grpSpPr>
          <a:xfrm>
            <a:off x="2417487" y="1380685"/>
            <a:ext cx="1925788" cy="1925788"/>
            <a:chOff x="469102" y="667142"/>
            <a:chExt cx="1925788" cy="1925788"/>
          </a:xfrm>
          <a:solidFill>
            <a:schemeClr val="tx1"/>
          </a:solidFill>
        </p:grpSpPr>
        <p:sp>
          <p:nvSpPr>
            <p:cNvPr id="8" name="Rectangle: Rounded Corners 7">
              <a:extLst>
                <a:ext uri="{FF2B5EF4-FFF2-40B4-BE49-F238E27FC236}">
                  <a16:creationId xmlns:a16="http://schemas.microsoft.com/office/drawing/2014/main" id="{66057268-6AD0-B6B9-A6FB-21810CBA840C}"/>
                </a:ext>
              </a:extLst>
            </p:cNvPr>
            <p:cNvSpPr/>
            <p:nvPr/>
          </p:nvSpPr>
          <p:spPr>
            <a:xfrm>
              <a:off x="469102" y="667142"/>
              <a:ext cx="1925788" cy="1925788"/>
            </a:xfrm>
            <a:prstGeom prst="roundRect">
              <a:avLst/>
            </a:prstGeom>
            <a:grp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9" name="Rectangle: Rounded Corners 4">
              <a:extLst>
                <a:ext uri="{FF2B5EF4-FFF2-40B4-BE49-F238E27FC236}">
                  <a16:creationId xmlns:a16="http://schemas.microsoft.com/office/drawing/2014/main" id="{F5B8C7B4-0AB7-49B9-08DB-D802F91A3761}"/>
                </a:ext>
              </a:extLst>
            </p:cNvPr>
            <p:cNvSpPr txBox="1"/>
            <p:nvPr/>
          </p:nvSpPr>
          <p:spPr>
            <a:xfrm>
              <a:off x="563111" y="761151"/>
              <a:ext cx="1737770" cy="173777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High-quality skills application.</a:t>
              </a:r>
            </a:p>
          </p:txBody>
        </p:sp>
      </p:grpSp>
      <p:grpSp>
        <p:nvGrpSpPr>
          <p:cNvPr id="10" name="Group 9">
            <a:extLst>
              <a:ext uri="{FF2B5EF4-FFF2-40B4-BE49-F238E27FC236}">
                <a16:creationId xmlns:a16="http://schemas.microsoft.com/office/drawing/2014/main" id="{01BE5ED3-165A-333F-16A4-10E55BA48BE4}"/>
              </a:ext>
            </a:extLst>
          </p:cNvPr>
          <p:cNvGrpSpPr/>
          <p:nvPr/>
        </p:nvGrpSpPr>
        <p:grpSpPr>
          <a:xfrm>
            <a:off x="4894735" y="1380685"/>
            <a:ext cx="1925788" cy="1925788"/>
            <a:chOff x="2543028" y="667142"/>
            <a:chExt cx="1925788" cy="1925788"/>
          </a:xfrm>
          <a:solidFill>
            <a:schemeClr val="tx1"/>
          </a:solidFill>
        </p:grpSpPr>
        <p:sp>
          <p:nvSpPr>
            <p:cNvPr id="11" name="Rectangle: Rounded Corners 10">
              <a:extLst>
                <a:ext uri="{FF2B5EF4-FFF2-40B4-BE49-F238E27FC236}">
                  <a16:creationId xmlns:a16="http://schemas.microsoft.com/office/drawing/2014/main" id="{52C34664-5E47-736A-AE6A-53BEF12390D5}"/>
                </a:ext>
              </a:extLst>
            </p:cNvPr>
            <p:cNvSpPr/>
            <p:nvPr/>
          </p:nvSpPr>
          <p:spPr>
            <a:xfrm>
              <a:off x="2543028" y="667142"/>
              <a:ext cx="1925788" cy="1925788"/>
            </a:xfrm>
            <a:prstGeom prst="roundRect">
              <a:avLst/>
            </a:prstGeom>
            <a:grp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2" name="Rectangle: Rounded Corners 4">
              <a:extLst>
                <a:ext uri="{FF2B5EF4-FFF2-40B4-BE49-F238E27FC236}">
                  <a16:creationId xmlns:a16="http://schemas.microsoft.com/office/drawing/2014/main" id="{064B1C07-9327-86DE-DD39-4010E5435763}"/>
                </a:ext>
              </a:extLst>
            </p:cNvPr>
            <p:cNvSpPr txBox="1"/>
            <p:nvPr/>
          </p:nvSpPr>
          <p:spPr>
            <a:xfrm>
              <a:off x="2637037" y="761151"/>
              <a:ext cx="1737770" cy="173777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a:t>Inspirational, superior thinking and strategic alignment with the institutional need.</a:t>
              </a:r>
            </a:p>
          </p:txBody>
        </p:sp>
      </p:grpSp>
      <p:grpSp>
        <p:nvGrpSpPr>
          <p:cNvPr id="13" name="Group 12">
            <a:extLst>
              <a:ext uri="{FF2B5EF4-FFF2-40B4-BE49-F238E27FC236}">
                <a16:creationId xmlns:a16="http://schemas.microsoft.com/office/drawing/2014/main" id="{1E065BB1-06C9-3645-FC63-CD9B5B41D6D5}"/>
              </a:ext>
            </a:extLst>
          </p:cNvPr>
          <p:cNvGrpSpPr/>
          <p:nvPr/>
        </p:nvGrpSpPr>
        <p:grpSpPr>
          <a:xfrm>
            <a:off x="2417487" y="3529237"/>
            <a:ext cx="1925788" cy="1925788"/>
            <a:chOff x="469102" y="2741068"/>
            <a:chExt cx="1925788" cy="1925788"/>
          </a:xfrm>
          <a:solidFill>
            <a:schemeClr val="tx1"/>
          </a:solidFill>
        </p:grpSpPr>
        <p:sp>
          <p:nvSpPr>
            <p:cNvPr id="14" name="Rectangle: Rounded Corners 13">
              <a:extLst>
                <a:ext uri="{FF2B5EF4-FFF2-40B4-BE49-F238E27FC236}">
                  <a16:creationId xmlns:a16="http://schemas.microsoft.com/office/drawing/2014/main" id="{43065EBB-D9D8-741A-F8A4-D84C9282551D}"/>
                </a:ext>
              </a:extLst>
            </p:cNvPr>
            <p:cNvSpPr/>
            <p:nvPr/>
          </p:nvSpPr>
          <p:spPr>
            <a:xfrm>
              <a:off x="469102" y="2741068"/>
              <a:ext cx="1925788" cy="1925788"/>
            </a:xfrm>
            <a:prstGeom prst="roundRect">
              <a:avLst/>
            </a:prstGeom>
            <a:grp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5" name="Rectangle: Rounded Corners 4">
              <a:extLst>
                <a:ext uri="{FF2B5EF4-FFF2-40B4-BE49-F238E27FC236}">
                  <a16:creationId xmlns:a16="http://schemas.microsoft.com/office/drawing/2014/main" id="{8EF0BB7C-AEC1-9F17-F4C6-4A5B7C2ECD53}"/>
                </a:ext>
              </a:extLst>
            </p:cNvPr>
            <p:cNvSpPr txBox="1"/>
            <p:nvPr/>
          </p:nvSpPr>
          <p:spPr>
            <a:xfrm>
              <a:off x="563111" y="2835077"/>
              <a:ext cx="1737770" cy="173777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Evidence of care and attention being devoted to preparing the entry.</a:t>
              </a:r>
            </a:p>
          </p:txBody>
        </p:sp>
      </p:grpSp>
      <p:grpSp>
        <p:nvGrpSpPr>
          <p:cNvPr id="16" name="Group 15">
            <a:extLst>
              <a:ext uri="{FF2B5EF4-FFF2-40B4-BE49-F238E27FC236}">
                <a16:creationId xmlns:a16="http://schemas.microsoft.com/office/drawing/2014/main" id="{13E404E4-52DF-8202-9473-97F2B42E3202}"/>
              </a:ext>
            </a:extLst>
          </p:cNvPr>
          <p:cNvGrpSpPr/>
          <p:nvPr/>
        </p:nvGrpSpPr>
        <p:grpSpPr>
          <a:xfrm>
            <a:off x="4894735" y="3529237"/>
            <a:ext cx="1925788" cy="1925788"/>
            <a:chOff x="2543028" y="2741068"/>
            <a:chExt cx="1925788" cy="1925788"/>
          </a:xfrm>
          <a:solidFill>
            <a:schemeClr val="tx1"/>
          </a:solidFill>
        </p:grpSpPr>
        <p:sp>
          <p:nvSpPr>
            <p:cNvPr id="17" name="Rectangle: Rounded Corners 16">
              <a:extLst>
                <a:ext uri="{FF2B5EF4-FFF2-40B4-BE49-F238E27FC236}">
                  <a16:creationId xmlns:a16="http://schemas.microsoft.com/office/drawing/2014/main" id="{9518A93E-3FA4-CC4F-E1F2-F90298DCD11B}"/>
                </a:ext>
              </a:extLst>
            </p:cNvPr>
            <p:cNvSpPr/>
            <p:nvPr/>
          </p:nvSpPr>
          <p:spPr>
            <a:xfrm>
              <a:off x="2543028" y="2741068"/>
              <a:ext cx="1925788" cy="1925788"/>
            </a:xfrm>
            <a:prstGeom prst="roundRect">
              <a:avLst/>
            </a:prstGeom>
            <a:grp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8" name="Rectangle: Rounded Corners 4">
              <a:extLst>
                <a:ext uri="{FF2B5EF4-FFF2-40B4-BE49-F238E27FC236}">
                  <a16:creationId xmlns:a16="http://schemas.microsoft.com/office/drawing/2014/main" id="{4E0C22B6-82F7-4FB3-EC38-78467A7A4850}"/>
                </a:ext>
              </a:extLst>
            </p:cNvPr>
            <p:cNvSpPr txBox="1"/>
            <p:nvPr/>
          </p:nvSpPr>
          <p:spPr>
            <a:xfrm>
              <a:off x="2637037" y="2835077"/>
              <a:ext cx="1737770" cy="173777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Respect for the evaluator’s time.</a:t>
              </a:r>
            </a:p>
          </p:txBody>
        </p:sp>
      </p:grpSp>
    </p:spTree>
    <p:extLst>
      <p:ext uri="{BB962C8B-B14F-4D97-AF65-F5344CB8AC3E}">
        <p14:creationId xmlns:p14="http://schemas.microsoft.com/office/powerpoint/2010/main" val="402083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4B7D-EFD9-20BE-2748-B240CB6319A6}"/>
              </a:ext>
            </a:extLst>
          </p:cNvPr>
          <p:cNvSpPr>
            <a:spLocks noGrp="1"/>
          </p:cNvSpPr>
          <p:nvPr>
            <p:ph type="title"/>
          </p:nvPr>
        </p:nvSpPr>
        <p:spPr/>
        <p:txBody>
          <a:bodyPr/>
          <a:lstStyle/>
          <a:p>
            <a:r>
              <a:rPr lang="en-US" dirty="0"/>
              <a:t>Professional execution</a:t>
            </a:r>
          </a:p>
        </p:txBody>
      </p:sp>
      <p:sp>
        <p:nvSpPr>
          <p:cNvPr id="3" name="Content Placeholder 2">
            <a:extLst>
              <a:ext uri="{FF2B5EF4-FFF2-40B4-BE49-F238E27FC236}">
                <a16:creationId xmlns:a16="http://schemas.microsoft.com/office/drawing/2014/main" id="{57F6B76E-C16C-42F6-F2C5-8B746C96765D}"/>
              </a:ext>
            </a:extLst>
          </p:cNvPr>
          <p:cNvSpPr>
            <a:spLocks noGrp="1"/>
          </p:cNvSpPr>
          <p:nvPr>
            <p:ph idx="1"/>
          </p:nvPr>
        </p:nvSpPr>
        <p:spPr>
          <a:xfrm>
            <a:off x="457200" y="1371600"/>
            <a:ext cx="8229600" cy="3352800"/>
          </a:xfrm>
          <a:ln w="19050">
            <a:solidFill>
              <a:schemeClr val="tx1"/>
            </a:solidFill>
          </a:ln>
        </p:spPr>
        <p:txBody>
          <a:bodyPr>
            <a:noAutofit/>
          </a:bodyPr>
          <a:lstStyle/>
          <a:p>
            <a:pPr>
              <a:spcBef>
                <a:spcPts val="300"/>
              </a:spcBef>
              <a:spcAft>
                <a:spcPts val="300"/>
              </a:spcAft>
            </a:pPr>
            <a:r>
              <a:rPr lang="en-ZA" sz="1200" b="1" dirty="0"/>
              <a:t>High-quality skills application</a:t>
            </a:r>
          </a:p>
          <a:p>
            <a:pPr lvl="1">
              <a:spcBef>
                <a:spcPts val="300"/>
              </a:spcBef>
              <a:spcAft>
                <a:spcPts val="300"/>
              </a:spcAft>
            </a:pPr>
            <a:r>
              <a:rPr lang="en-ZA" sz="1200" dirty="0"/>
              <a:t>Your entry should be clear, concise and professionally written. Grammar, spelling, layout, design and the quality of your work samples all contribute to the evaluator's confidence in your work.</a:t>
            </a:r>
          </a:p>
          <a:p>
            <a:pPr>
              <a:spcBef>
                <a:spcPts val="300"/>
              </a:spcBef>
              <a:spcAft>
                <a:spcPts val="300"/>
              </a:spcAft>
            </a:pPr>
            <a:r>
              <a:rPr lang="en-ZA" sz="1200" b="1" dirty="0"/>
              <a:t>Inspirational thinking and strategic alignment</a:t>
            </a:r>
          </a:p>
          <a:p>
            <a:pPr lvl="1">
              <a:spcBef>
                <a:spcPts val="300"/>
              </a:spcBef>
              <a:spcAft>
                <a:spcPts val="300"/>
              </a:spcAft>
            </a:pPr>
            <a:r>
              <a:rPr lang="en-ZA" sz="1200" dirty="0"/>
              <a:t>Outstanding projects don't just look good, they solve an institutional challenge. Evaluators want to see evidence of strategic thinking and a project that clearly supports your institution's goals.</a:t>
            </a:r>
          </a:p>
          <a:p>
            <a:pPr>
              <a:spcBef>
                <a:spcPts val="300"/>
              </a:spcBef>
              <a:spcAft>
                <a:spcPts val="300"/>
              </a:spcAft>
            </a:pPr>
            <a:r>
              <a:rPr lang="en-ZA" sz="1200" b="1" dirty="0"/>
              <a:t>Excellent project management</a:t>
            </a:r>
          </a:p>
          <a:p>
            <a:pPr lvl="1">
              <a:spcBef>
                <a:spcPts val="300"/>
              </a:spcBef>
              <a:spcAft>
                <a:spcPts val="300"/>
              </a:spcAft>
            </a:pPr>
            <a:r>
              <a:rPr lang="en-ZA" sz="1200" dirty="0"/>
              <a:t>A great idea is only valuable if it is well executed. Evaluators will look for evidence that the project was carefully planned, implemented and managed, with appropriate resources, timelines and monitoring.</a:t>
            </a:r>
          </a:p>
          <a:p>
            <a:pPr>
              <a:spcBef>
                <a:spcPts val="300"/>
              </a:spcBef>
              <a:spcAft>
                <a:spcPts val="300"/>
              </a:spcAft>
            </a:pPr>
            <a:r>
              <a:rPr lang="en-ZA" sz="1200" b="1" dirty="0"/>
              <a:t>Consistency between the work plan and the work sample</a:t>
            </a:r>
          </a:p>
          <a:p>
            <a:pPr lvl="1">
              <a:spcBef>
                <a:spcPts val="300"/>
              </a:spcBef>
              <a:spcAft>
                <a:spcPts val="300"/>
              </a:spcAft>
            </a:pPr>
            <a:r>
              <a:rPr lang="en-ZA" sz="1200" dirty="0"/>
              <a:t>This is one of the biggest reasons entries lose marks.</a:t>
            </a:r>
          </a:p>
          <a:p>
            <a:pPr>
              <a:spcBef>
                <a:spcPts val="300"/>
              </a:spcBef>
              <a:spcAft>
                <a:spcPts val="300"/>
              </a:spcAft>
            </a:pPr>
            <a:r>
              <a:rPr lang="en-ZA" sz="1200" b="1" dirty="0"/>
              <a:t>Care and attention devoted to preparing the entry</a:t>
            </a:r>
          </a:p>
          <a:p>
            <a:pPr lvl="1">
              <a:spcBef>
                <a:spcPts val="300"/>
              </a:spcBef>
              <a:spcAft>
                <a:spcPts val="300"/>
              </a:spcAft>
            </a:pPr>
            <a:r>
              <a:rPr lang="en-ZA" sz="1200" dirty="0"/>
              <a:t>Your entry itself reflects your professionalism. Evaluators notice when an entry is well organised, information is easy to find, links work correctly, work samples are clearly labelled and references are concise.</a:t>
            </a:r>
          </a:p>
        </p:txBody>
      </p:sp>
      <p:sp>
        <p:nvSpPr>
          <p:cNvPr id="6" name="Content Placeholder 2">
            <a:extLst>
              <a:ext uri="{FF2B5EF4-FFF2-40B4-BE49-F238E27FC236}">
                <a16:creationId xmlns:a16="http://schemas.microsoft.com/office/drawing/2014/main" id="{9CE6115F-7386-0CBB-CE26-2DE89847272B}"/>
              </a:ext>
            </a:extLst>
          </p:cNvPr>
          <p:cNvSpPr txBox="1">
            <a:spLocks/>
          </p:cNvSpPr>
          <p:nvPr/>
        </p:nvSpPr>
        <p:spPr>
          <a:xfrm>
            <a:off x="2240281" y="5029200"/>
            <a:ext cx="6446520" cy="605774"/>
          </a:xfrm>
          <a:prstGeom prst="rect">
            <a:avLst/>
          </a:prstGeom>
          <a:ln w="19050">
            <a:solidFill>
              <a:schemeClr val="tx1"/>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sz="1200" dirty="0"/>
              <a:t>The evaluator may assess many entries over several days. A well-prepared entry respects the evaluator's time and allows your excellent work to shine.</a:t>
            </a:r>
          </a:p>
        </p:txBody>
      </p:sp>
      <p:sp>
        <p:nvSpPr>
          <p:cNvPr id="7" name="Arrow: Pentagon 6">
            <a:extLst>
              <a:ext uri="{FF2B5EF4-FFF2-40B4-BE49-F238E27FC236}">
                <a16:creationId xmlns:a16="http://schemas.microsoft.com/office/drawing/2014/main" id="{5F72B042-B23D-D077-82CA-4B30B9BCC664}"/>
              </a:ext>
            </a:extLst>
          </p:cNvPr>
          <p:cNvSpPr/>
          <p:nvPr/>
        </p:nvSpPr>
        <p:spPr>
          <a:xfrm>
            <a:off x="457198" y="5105400"/>
            <a:ext cx="1676401" cy="453374"/>
          </a:xfrm>
          <a:prstGeom prst="homePlat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600" dirty="0"/>
              <a:t>Remember</a:t>
            </a:r>
          </a:p>
        </p:txBody>
      </p:sp>
      <p:sp>
        <p:nvSpPr>
          <p:cNvPr id="9" name="Speech Bubble: Rectangle with Corners Rounded 8">
            <a:extLst>
              <a:ext uri="{FF2B5EF4-FFF2-40B4-BE49-F238E27FC236}">
                <a16:creationId xmlns:a16="http://schemas.microsoft.com/office/drawing/2014/main" id="{55B2E34F-E3F0-C369-1773-12460571178C}"/>
              </a:ext>
            </a:extLst>
          </p:cNvPr>
          <p:cNvSpPr/>
          <p:nvPr/>
        </p:nvSpPr>
        <p:spPr>
          <a:xfrm>
            <a:off x="5715000" y="452718"/>
            <a:ext cx="2514600" cy="533400"/>
          </a:xfrm>
          <a:prstGeom prst="wedgeRoundRectCallout">
            <a:avLst>
              <a:gd name="adj1" fmla="val -53964"/>
              <a:gd name="adj2" fmla="val 156046"/>
              <a:gd name="adj3" fmla="val 16667"/>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Evaluators look for</a:t>
            </a:r>
            <a:endParaRPr lang="en-ZA" sz="1600" dirty="0"/>
          </a:p>
        </p:txBody>
      </p:sp>
    </p:spTree>
    <p:extLst>
      <p:ext uri="{BB962C8B-B14F-4D97-AF65-F5344CB8AC3E}">
        <p14:creationId xmlns:p14="http://schemas.microsoft.com/office/powerpoint/2010/main" val="402088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bg/>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build="allAtOnce" animBg="1"/>
      <p:bldP spid="7"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793BA-7340-7190-223D-DE327D5E536C}"/>
              </a:ext>
            </a:extLst>
          </p:cNvPr>
          <p:cNvSpPr>
            <a:spLocks noGrp="1"/>
          </p:cNvSpPr>
          <p:nvPr>
            <p:ph type="title"/>
          </p:nvPr>
        </p:nvSpPr>
        <p:spPr/>
        <p:txBody>
          <a:bodyPr/>
          <a:lstStyle/>
          <a:p>
            <a:r>
              <a:rPr lang="en-US" dirty="0"/>
              <a:t>In conclusion</a:t>
            </a:r>
          </a:p>
        </p:txBody>
      </p:sp>
      <p:grpSp>
        <p:nvGrpSpPr>
          <p:cNvPr id="6" name="Group 5">
            <a:extLst>
              <a:ext uri="{FF2B5EF4-FFF2-40B4-BE49-F238E27FC236}">
                <a16:creationId xmlns:a16="http://schemas.microsoft.com/office/drawing/2014/main" id="{9721F805-CF94-DB06-37EB-5B987E9899A2}"/>
              </a:ext>
            </a:extLst>
          </p:cNvPr>
          <p:cNvGrpSpPr/>
          <p:nvPr/>
        </p:nvGrpSpPr>
        <p:grpSpPr>
          <a:xfrm>
            <a:off x="914400" y="3361659"/>
            <a:ext cx="7189694" cy="1323439"/>
            <a:chOff x="687344" y="4465683"/>
            <a:chExt cx="7189694" cy="1323439"/>
          </a:xfrm>
        </p:grpSpPr>
        <p:sp>
          <p:nvSpPr>
            <p:cNvPr id="7" name="TextBox 6">
              <a:extLst>
                <a:ext uri="{FF2B5EF4-FFF2-40B4-BE49-F238E27FC236}">
                  <a16:creationId xmlns:a16="http://schemas.microsoft.com/office/drawing/2014/main" id="{C8E03B2C-B01E-E9CD-8D33-9AC586A9202A}"/>
                </a:ext>
              </a:extLst>
            </p:cNvPr>
            <p:cNvSpPr txBox="1"/>
            <p:nvPr/>
          </p:nvSpPr>
          <p:spPr>
            <a:xfrm>
              <a:off x="687344" y="4465683"/>
              <a:ext cx="533347" cy="1323439"/>
            </a:xfrm>
            <a:prstGeom prst="rect">
              <a:avLst/>
            </a:prstGeom>
            <a:noFill/>
          </p:spPr>
          <p:txBody>
            <a:bodyPr wrap="square" rtlCol="0">
              <a:spAutoFit/>
            </a:bodyPr>
            <a:lstStyle/>
            <a:p>
              <a:pPr algn="ctr"/>
              <a:r>
                <a:rPr lang="en-US" sz="8000" dirty="0">
                  <a:solidFill>
                    <a:srgbClr val="C8102E"/>
                  </a:solidFill>
                </a:rPr>
                <a:t>?</a:t>
              </a:r>
              <a:endParaRPr lang="en-ZA" sz="8000" dirty="0">
                <a:solidFill>
                  <a:srgbClr val="C8102E"/>
                </a:solidFill>
              </a:endParaRPr>
            </a:p>
          </p:txBody>
        </p:sp>
        <p:sp>
          <p:nvSpPr>
            <p:cNvPr id="8" name="TextBox 7">
              <a:extLst>
                <a:ext uri="{FF2B5EF4-FFF2-40B4-BE49-F238E27FC236}">
                  <a16:creationId xmlns:a16="http://schemas.microsoft.com/office/drawing/2014/main" id="{2AACDC64-C625-DF7C-7240-F3A04DC18E12}"/>
                </a:ext>
              </a:extLst>
            </p:cNvPr>
            <p:cNvSpPr txBox="1"/>
            <p:nvPr/>
          </p:nvSpPr>
          <p:spPr>
            <a:xfrm>
              <a:off x="1476238" y="4927347"/>
              <a:ext cx="6400800" cy="400110"/>
            </a:xfrm>
            <a:prstGeom prst="rect">
              <a:avLst/>
            </a:prstGeom>
            <a:noFill/>
          </p:spPr>
          <p:txBody>
            <a:bodyPr wrap="square" rtlCol="0">
              <a:spAutoFit/>
            </a:bodyPr>
            <a:lstStyle/>
            <a:p>
              <a:pPr>
                <a:spcBef>
                  <a:spcPts val="600"/>
                </a:spcBef>
                <a:spcAft>
                  <a:spcPts val="600"/>
                </a:spcAft>
              </a:pPr>
              <a:r>
                <a:rPr lang="en-US" sz="2000" dirty="0"/>
                <a:t>Do you have any questions?</a:t>
              </a:r>
            </a:p>
          </p:txBody>
        </p:sp>
      </p:grpSp>
      <p:grpSp>
        <p:nvGrpSpPr>
          <p:cNvPr id="13" name="Group 12">
            <a:extLst>
              <a:ext uri="{FF2B5EF4-FFF2-40B4-BE49-F238E27FC236}">
                <a16:creationId xmlns:a16="http://schemas.microsoft.com/office/drawing/2014/main" id="{FAE6681B-E19D-55F4-A645-C8F119D04817}"/>
              </a:ext>
            </a:extLst>
          </p:cNvPr>
          <p:cNvGrpSpPr/>
          <p:nvPr/>
        </p:nvGrpSpPr>
        <p:grpSpPr>
          <a:xfrm>
            <a:off x="533399" y="1705654"/>
            <a:ext cx="7696201" cy="1015663"/>
            <a:chOff x="533399" y="1705654"/>
            <a:chExt cx="7696201" cy="1015663"/>
          </a:xfrm>
        </p:grpSpPr>
        <p:pic>
          <p:nvPicPr>
            <p:cNvPr id="5" name="Picture 4">
              <a:extLst>
                <a:ext uri="{FF2B5EF4-FFF2-40B4-BE49-F238E27FC236}">
                  <a16:creationId xmlns:a16="http://schemas.microsoft.com/office/drawing/2014/main" id="{0488AA3B-8778-C077-A74F-F61DD9C2C35B}"/>
                </a:ext>
              </a:extLst>
            </p:cNvPr>
            <p:cNvPicPr>
              <a:picLocks noChangeAspect="1"/>
            </p:cNvPicPr>
            <p:nvPr/>
          </p:nvPicPr>
          <p:blipFill>
            <a:blip r:embed="rId3"/>
            <a:stretch>
              <a:fillRect/>
            </a:stretch>
          </p:blipFill>
          <p:spPr>
            <a:xfrm>
              <a:off x="533399" y="1705654"/>
              <a:ext cx="1037903" cy="1015663"/>
            </a:xfrm>
            <a:prstGeom prst="rect">
              <a:avLst/>
            </a:prstGeom>
          </p:spPr>
        </p:pic>
        <p:sp>
          <p:nvSpPr>
            <p:cNvPr id="10" name="TextBox 9">
              <a:extLst>
                <a:ext uri="{FF2B5EF4-FFF2-40B4-BE49-F238E27FC236}">
                  <a16:creationId xmlns:a16="http://schemas.microsoft.com/office/drawing/2014/main" id="{66AC2B36-15C0-2EF4-DA60-B8730D9B124E}"/>
                </a:ext>
              </a:extLst>
            </p:cNvPr>
            <p:cNvSpPr txBox="1"/>
            <p:nvPr/>
          </p:nvSpPr>
          <p:spPr>
            <a:xfrm>
              <a:off x="1676400" y="1859542"/>
              <a:ext cx="6553200" cy="707886"/>
            </a:xfrm>
            <a:prstGeom prst="rect">
              <a:avLst/>
            </a:prstGeom>
            <a:noFill/>
          </p:spPr>
          <p:txBody>
            <a:bodyPr wrap="square" rtlCol="0">
              <a:spAutoFit/>
            </a:bodyPr>
            <a:lstStyle/>
            <a:p>
              <a:pPr indent="-342900">
                <a:buClrTx/>
              </a:pPr>
              <a:r>
                <a:rPr lang="en-US" sz="2000" dirty="0"/>
                <a:t>This session dealt with all the aspects in detail, on how a Skill entry must be compiled.</a:t>
              </a:r>
            </a:p>
          </p:txBody>
        </p:sp>
      </p:grpSp>
    </p:spTree>
    <p:extLst>
      <p:ext uri="{BB962C8B-B14F-4D97-AF65-F5344CB8AC3E}">
        <p14:creationId xmlns:p14="http://schemas.microsoft.com/office/powerpoint/2010/main" val="1485083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B3EB1-A6F6-E216-576F-022009BB1D1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6C6DE9AD-F2DF-DCBB-D786-461308B4DA96}"/>
              </a:ext>
            </a:extLst>
          </p:cNvPr>
          <p:cNvSpPr/>
          <p:nvPr/>
        </p:nvSpPr>
        <p:spPr>
          <a:xfrm>
            <a:off x="0" y="5778500"/>
            <a:ext cx="9144000"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D9D5DA22-B6B8-E916-CA89-130040F2713A}"/>
              </a:ext>
            </a:extLst>
          </p:cNvPr>
          <p:cNvSpPr>
            <a:spLocks noGrp="1"/>
          </p:cNvSpPr>
          <p:nvPr>
            <p:ph type="ctrTitle"/>
          </p:nvPr>
        </p:nvSpPr>
        <p:spPr>
          <a:xfrm>
            <a:off x="179998" y="694071"/>
            <a:ext cx="8784000" cy="1600199"/>
          </a:xfrm>
        </p:spPr>
        <p:txBody>
          <a:bodyPr>
            <a:normAutofit/>
          </a:bodyPr>
          <a:lstStyle/>
          <a:p>
            <a:r>
              <a:rPr lang="en-ZA" sz="5400" dirty="0">
                <a:solidFill>
                  <a:srgbClr val="C8102E"/>
                </a:solidFill>
              </a:rPr>
              <a:t>MACE Excellence Awards </a:t>
            </a:r>
          </a:p>
        </p:txBody>
      </p:sp>
      <p:sp>
        <p:nvSpPr>
          <p:cNvPr id="5" name="Rectangle 4">
            <a:extLst>
              <a:ext uri="{FF2B5EF4-FFF2-40B4-BE49-F238E27FC236}">
                <a16:creationId xmlns:a16="http://schemas.microsoft.com/office/drawing/2014/main" id="{C0C0F647-D776-64DE-F458-0685862FB3D3}"/>
              </a:ext>
            </a:extLst>
          </p:cNvPr>
          <p:cNvSpPr/>
          <p:nvPr/>
        </p:nvSpPr>
        <p:spPr>
          <a:xfrm>
            <a:off x="0" y="0"/>
            <a:ext cx="9144000" cy="252000"/>
          </a:xfrm>
          <a:prstGeom prst="rect">
            <a:avLst/>
          </a:prstGeom>
          <a:solidFill>
            <a:srgbClr val="C81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a:extLst>
              <a:ext uri="{FF2B5EF4-FFF2-40B4-BE49-F238E27FC236}">
                <a16:creationId xmlns:a16="http://schemas.microsoft.com/office/drawing/2014/main" id="{D64FBA9A-4185-AAEA-88DF-628C7CB6CED5}"/>
              </a:ext>
            </a:extLst>
          </p:cNvPr>
          <p:cNvSpPr/>
          <p:nvPr/>
        </p:nvSpPr>
        <p:spPr>
          <a:xfrm>
            <a:off x="0" y="6138000"/>
            <a:ext cx="9144000" cy="720000"/>
          </a:xfrm>
          <a:prstGeom prst="rect">
            <a:avLst/>
          </a:prstGeom>
          <a:solidFill>
            <a:srgbClr val="7A9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AA438BD9-98AF-4F1D-7167-07FD22FAD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139" y="4261974"/>
            <a:ext cx="3617719" cy="1663700"/>
          </a:xfrm>
          <a:prstGeom prst="rect">
            <a:avLst/>
          </a:prstGeom>
        </p:spPr>
      </p:pic>
      <p:sp>
        <p:nvSpPr>
          <p:cNvPr id="8" name="Rounded Rectangle 7">
            <a:extLst>
              <a:ext uri="{FF2B5EF4-FFF2-40B4-BE49-F238E27FC236}">
                <a16:creationId xmlns:a16="http://schemas.microsoft.com/office/drawing/2014/main" id="{0F638F59-F384-AB1E-FC19-B408C8B3A78C}"/>
              </a:ext>
            </a:extLst>
          </p:cNvPr>
          <p:cNvSpPr/>
          <p:nvPr/>
        </p:nvSpPr>
        <p:spPr>
          <a:xfrm>
            <a:off x="179998" y="694071"/>
            <a:ext cx="8784000" cy="1600200"/>
          </a:xfrm>
          <a:prstGeom prst="roundRect">
            <a:avLst>
              <a:gd name="adj" fmla="val 8056"/>
            </a:avLst>
          </a:prstGeom>
          <a:no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3" name="Group 12">
            <a:extLst>
              <a:ext uri="{FF2B5EF4-FFF2-40B4-BE49-F238E27FC236}">
                <a16:creationId xmlns:a16="http://schemas.microsoft.com/office/drawing/2014/main" id="{4947B1F1-5144-0FE0-EA9E-B5EF17DAC291}"/>
              </a:ext>
            </a:extLst>
          </p:cNvPr>
          <p:cNvGrpSpPr/>
          <p:nvPr userDrawn="1"/>
        </p:nvGrpSpPr>
        <p:grpSpPr>
          <a:xfrm>
            <a:off x="7238998" y="2117246"/>
            <a:ext cx="1386780" cy="354049"/>
            <a:chOff x="174486" y="5846010"/>
            <a:chExt cx="846054" cy="216000"/>
          </a:xfrm>
        </p:grpSpPr>
        <p:sp>
          <p:nvSpPr>
            <p:cNvPr id="14" name="Oval 13">
              <a:extLst>
                <a:ext uri="{FF2B5EF4-FFF2-40B4-BE49-F238E27FC236}">
                  <a16:creationId xmlns:a16="http://schemas.microsoft.com/office/drawing/2014/main" id="{91EE4649-4507-95FB-38A5-94C9EE6ECE94}"/>
                </a:ext>
              </a:extLst>
            </p:cNvPr>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Oval 14">
              <a:extLst>
                <a:ext uri="{FF2B5EF4-FFF2-40B4-BE49-F238E27FC236}">
                  <a16:creationId xmlns:a16="http://schemas.microsoft.com/office/drawing/2014/main" id="{A7E09764-240E-0C4E-7B3B-59B395DEB4E0}"/>
                </a:ext>
              </a:extLst>
            </p:cNvPr>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a:extLst>
                <a:ext uri="{FF2B5EF4-FFF2-40B4-BE49-F238E27FC236}">
                  <a16:creationId xmlns:a16="http://schemas.microsoft.com/office/drawing/2014/main" id="{0571854A-5627-8DBE-0ED9-DEB90034C1A9}"/>
                </a:ext>
              </a:extLst>
            </p:cNvPr>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10" name="Straight Connector 9">
            <a:extLst>
              <a:ext uri="{FF2B5EF4-FFF2-40B4-BE49-F238E27FC236}">
                <a16:creationId xmlns:a16="http://schemas.microsoft.com/office/drawing/2014/main" id="{83F9C6D3-72DC-6A99-96C8-30A9A1D53ED1}"/>
              </a:ext>
            </a:extLst>
          </p:cNvPr>
          <p:cNvCxnSpPr/>
          <p:nvPr/>
        </p:nvCxnSpPr>
        <p:spPr>
          <a:xfrm>
            <a:off x="0" y="601980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A421D46-70B6-EB30-0594-C216C8B1B834}"/>
              </a:ext>
            </a:extLst>
          </p:cNvPr>
          <p:cNvSpPr txBox="1"/>
          <p:nvPr/>
        </p:nvSpPr>
        <p:spPr>
          <a:xfrm>
            <a:off x="2763139" y="2746501"/>
            <a:ext cx="5230847" cy="1077218"/>
          </a:xfrm>
          <a:prstGeom prst="rect">
            <a:avLst/>
          </a:prstGeom>
          <a:noFill/>
        </p:spPr>
        <p:txBody>
          <a:bodyPr wrap="square" rtlCol="0">
            <a:spAutoFit/>
          </a:bodyPr>
          <a:lstStyle/>
          <a:p>
            <a:pPr>
              <a:spcBef>
                <a:spcPts val="300"/>
              </a:spcBef>
              <a:spcAft>
                <a:spcPts val="300"/>
              </a:spcAft>
            </a:pPr>
            <a:r>
              <a:rPr lang="en-US" dirty="0"/>
              <a:t>Dr Amanda Hamilton-Attwell</a:t>
            </a:r>
          </a:p>
          <a:p>
            <a:pPr>
              <a:spcBef>
                <a:spcPts val="300"/>
              </a:spcBef>
              <a:spcAft>
                <a:spcPts val="300"/>
              </a:spcAft>
            </a:pPr>
            <a:r>
              <a:rPr lang="en-US" dirty="0"/>
              <a:t>083 654 0565</a:t>
            </a:r>
          </a:p>
          <a:p>
            <a:pPr>
              <a:spcBef>
                <a:spcPts val="300"/>
              </a:spcBef>
              <a:spcAft>
                <a:spcPts val="300"/>
              </a:spcAft>
            </a:pPr>
            <a:r>
              <a:rPr lang="en-US" dirty="0">
                <a:hlinkClick r:id="rId3"/>
              </a:rPr>
              <a:t>amanda@businessdna.co</a:t>
            </a:r>
            <a:r>
              <a:rPr lang="en-US">
                <a:hlinkClick r:id="rId3"/>
              </a:rPr>
              <a:t>.za</a:t>
            </a:r>
            <a:endParaRPr lang="en-US" dirty="0"/>
          </a:p>
        </p:txBody>
      </p:sp>
    </p:spTree>
    <p:extLst>
      <p:ext uri="{BB962C8B-B14F-4D97-AF65-F5344CB8AC3E}">
        <p14:creationId xmlns:p14="http://schemas.microsoft.com/office/powerpoint/2010/main" val="3083627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2315</TotalTime>
  <Words>3501</Words>
  <Application>Microsoft Office PowerPoint</Application>
  <PresentationFormat>On-screen Show (4:3)</PresentationFormat>
  <Paragraphs>433</Paragraphs>
  <Slides>43</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MACE Excellence Awards </vt:lpstr>
      <vt:lpstr>Preparing a winning entry</vt:lpstr>
      <vt:lpstr>Your number 1 resource</vt:lpstr>
      <vt:lpstr>Everything you need to know!</vt:lpstr>
      <vt:lpstr>Why should you submit an entry?</vt:lpstr>
      <vt:lpstr>PowerPoint Presentation</vt:lpstr>
      <vt:lpstr>Awards</vt:lpstr>
      <vt:lpstr>The rules</vt:lpstr>
      <vt:lpstr>The seven-point scale of excellence</vt:lpstr>
      <vt:lpstr>Disqualification</vt:lpstr>
      <vt:lpstr>The weighting of the work plan and the work sample</vt:lpstr>
      <vt:lpstr>Where to enter your project</vt:lpstr>
      <vt:lpstr>PowerPoint Presentation</vt:lpstr>
      <vt:lpstr>Preparing a Skills entry</vt:lpstr>
      <vt:lpstr>PowerPoint Presentation</vt:lpstr>
      <vt:lpstr>Entrant and project detail</vt:lpstr>
      <vt:lpstr>Your work plan</vt:lpstr>
      <vt:lpstr>PowerPoint Presentation</vt:lpstr>
      <vt:lpstr>The background</vt:lpstr>
      <vt:lpstr>PowerPoint Presentation</vt:lpstr>
      <vt:lpstr>The need for the project</vt:lpstr>
      <vt:lpstr>The need for the project</vt:lpstr>
      <vt:lpstr>PowerPoint Presentation</vt:lpstr>
      <vt:lpstr>PowerPoint Presentation</vt:lpstr>
      <vt:lpstr>PowerPoint Presentation</vt:lpstr>
      <vt:lpstr>Goal and objectives</vt:lpstr>
      <vt:lpstr>The following framework can help you formulate your objectives</vt:lpstr>
      <vt:lpstr>Goal and objectives</vt:lpstr>
      <vt:lpstr>Goal and objectives</vt:lpstr>
      <vt:lpstr>Goal and objectives (continued)</vt:lpstr>
      <vt:lpstr>Goal and objectives (continued)</vt:lpstr>
      <vt:lpstr>A simple formula to use when you create your objectives</vt:lpstr>
      <vt:lpstr>Your work sample</vt:lpstr>
      <vt:lpstr>PowerPoint Presentation</vt:lpstr>
      <vt:lpstr>Alignment with the objectives and the target audience’s characteristics and needs </vt:lpstr>
      <vt:lpstr>Alignment with the objectives and the target audience’s characteristics and needs (continued)</vt:lpstr>
      <vt:lpstr>PowerPoint Presentation</vt:lpstr>
      <vt:lpstr>Creative approach</vt:lpstr>
      <vt:lpstr>PowerPoint Presentation</vt:lpstr>
      <vt:lpstr>Professional execution</vt:lpstr>
      <vt:lpstr>Professional execution</vt:lpstr>
      <vt:lpstr>In conclusion</vt:lpstr>
      <vt:lpstr>MACE Excellence Awards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dc:creator>
  <cp:lastModifiedBy>Lacea Loader</cp:lastModifiedBy>
  <cp:revision>87</cp:revision>
  <cp:lastPrinted>2023-06-22T07:40:17Z</cp:lastPrinted>
  <dcterms:created xsi:type="dcterms:W3CDTF">2006-08-16T00:00:00Z</dcterms:created>
  <dcterms:modified xsi:type="dcterms:W3CDTF">2026-08-17T08:54:29Z</dcterms:modified>
</cp:coreProperties>
</file>