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338" r:id="rId3"/>
    <p:sldId id="385" r:id="rId4"/>
    <p:sldId id="386" r:id="rId5"/>
    <p:sldId id="415" r:id="rId6"/>
    <p:sldId id="369" r:id="rId7"/>
    <p:sldId id="341" r:id="rId8"/>
    <p:sldId id="367" r:id="rId9"/>
    <p:sldId id="387" r:id="rId10"/>
    <p:sldId id="339" r:id="rId11"/>
    <p:sldId id="388" r:id="rId12"/>
    <p:sldId id="389" r:id="rId13"/>
    <p:sldId id="416" r:id="rId14"/>
    <p:sldId id="396" r:id="rId15"/>
    <p:sldId id="397" r:id="rId16"/>
    <p:sldId id="350" r:id="rId17"/>
    <p:sldId id="391" r:id="rId18"/>
    <p:sldId id="398" r:id="rId19"/>
    <p:sldId id="371" r:id="rId20"/>
    <p:sldId id="399" r:id="rId21"/>
    <p:sldId id="417" r:id="rId22"/>
    <p:sldId id="418" r:id="rId23"/>
    <p:sldId id="419" r:id="rId24"/>
    <p:sldId id="402" r:id="rId25"/>
    <p:sldId id="420" r:id="rId26"/>
    <p:sldId id="401" r:id="rId27"/>
    <p:sldId id="394" r:id="rId28"/>
    <p:sldId id="421" r:id="rId29"/>
    <p:sldId id="422" r:id="rId30"/>
    <p:sldId id="423" r:id="rId31"/>
    <p:sldId id="437" r:id="rId32"/>
    <p:sldId id="425" r:id="rId33"/>
    <p:sldId id="395" r:id="rId34"/>
    <p:sldId id="403" r:id="rId35"/>
    <p:sldId id="426" r:id="rId36"/>
    <p:sldId id="438" r:id="rId37"/>
    <p:sldId id="440" r:id="rId38"/>
    <p:sldId id="441" r:id="rId39"/>
    <p:sldId id="442" r:id="rId40"/>
    <p:sldId id="404" r:id="rId41"/>
    <p:sldId id="429" r:id="rId42"/>
    <p:sldId id="406" r:id="rId43"/>
    <p:sldId id="430" r:id="rId44"/>
    <p:sldId id="431" r:id="rId45"/>
    <p:sldId id="407" r:id="rId46"/>
    <p:sldId id="432" r:id="rId47"/>
    <p:sldId id="433" r:id="rId48"/>
    <p:sldId id="408" r:id="rId49"/>
    <p:sldId id="443" r:id="rId50"/>
    <p:sldId id="409" r:id="rId51"/>
    <p:sldId id="412" r:id="rId52"/>
    <p:sldId id="435" r:id="rId53"/>
    <p:sldId id="379" r:id="rId54"/>
    <p:sldId id="414"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102E"/>
    <a:srgbClr val="E8D0D0"/>
    <a:srgbClr val="F4E9E9"/>
    <a:srgbClr val="7A9A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24"/>
    <p:restoredTop sz="88794" autoAdjust="0"/>
  </p:normalViewPr>
  <p:slideViewPr>
    <p:cSldViewPr>
      <p:cViewPr varScale="1">
        <p:scale>
          <a:sx n="98" d="100"/>
          <a:sy n="98" d="100"/>
        </p:scale>
        <p:origin x="2322" y="84"/>
      </p:cViewPr>
      <p:guideLst>
        <p:guide orient="horz" pos="2160"/>
        <p:guide pos="2880"/>
      </p:guideLst>
    </p:cSldViewPr>
  </p:slideViewPr>
  <p:notesTextViewPr>
    <p:cViewPr>
      <p:scale>
        <a:sx n="3" d="2"/>
        <a:sy n="3" d="2"/>
      </p:scale>
      <p:origin x="0" y="0"/>
    </p:cViewPr>
  </p:notesTextViewPr>
  <p:sorterViewPr>
    <p:cViewPr>
      <p:scale>
        <a:sx n="150" d="100"/>
        <a:sy n="150" d="100"/>
      </p:scale>
      <p:origin x="0" y="-212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096E4B-1C4D-4215-853F-085A8873CF29}" type="datetimeFigureOut">
              <a:rPr lang="en-ZA" smtClean="0"/>
              <a:t>2026/07/24</a:t>
            </a:fld>
            <a:endParaRPr lang="en-Z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20243B-23E0-40CE-9B54-F80CA43539C0}" type="slidenum">
              <a:rPr lang="en-ZA" smtClean="0"/>
              <a:t>‹#›</a:t>
            </a:fld>
            <a:endParaRPr lang="en-ZA"/>
          </a:p>
        </p:txBody>
      </p:sp>
    </p:spTree>
    <p:extLst>
      <p:ext uri="{BB962C8B-B14F-4D97-AF65-F5344CB8AC3E}">
        <p14:creationId xmlns:p14="http://schemas.microsoft.com/office/powerpoint/2010/main" val="3508826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120243B-23E0-40CE-9B54-F80CA43539C0}" type="slidenum">
              <a:rPr lang="en-ZA" smtClean="0"/>
              <a:t>1</a:t>
            </a:fld>
            <a:endParaRPr lang="en-ZA"/>
          </a:p>
        </p:txBody>
      </p:sp>
    </p:spTree>
    <p:extLst>
      <p:ext uri="{BB962C8B-B14F-4D97-AF65-F5344CB8AC3E}">
        <p14:creationId xmlns:p14="http://schemas.microsoft.com/office/powerpoint/2010/main" val="3839051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0120243B-23E0-40CE-9B54-F80CA43539C0}" type="slidenum">
              <a:rPr lang="en-ZA" smtClean="0"/>
              <a:t>3</a:t>
            </a:fld>
            <a:endParaRPr lang="en-ZA"/>
          </a:p>
        </p:txBody>
      </p:sp>
    </p:spTree>
    <p:extLst>
      <p:ext uri="{BB962C8B-B14F-4D97-AF65-F5344CB8AC3E}">
        <p14:creationId xmlns:p14="http://schemas.microsoft.com/office/powerpoint/2010/main" val="1668177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a:t>
            </a:fld>
            <a:endParaRPr lang="en-ZA"/>
          </a:p>
        </p:txBody>
      </p:sp>
    </p:spTree>
    <p:extLst>
      <p:ext uri="{BB962C8B-B14F-4D97-AF65-F5344CB8AC3E}">
        <p14:creationId xmlns:p14="http://schemas.microsoft.com/office/powerpoint/2010/main" val="3569530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C7B36B-0B19-4D10-9DC9-6875CF95243A}" type="slidenum">
              <a:rPr lang="en-ZA" smtClean="0"/>
              <a:t>10</a:t>
            </a:fld>
            <a:endParaRPr lang="en-ZA"/>
          </a:p>
        </p:txBody>
      </p:sp>
    </p:spTree>
    <p:extLst>
      <p:ext uri="{BB962C8B-B14F-4D97-AF65-F5344CB8AC3E}">
        <p14:creationId xmlns:p14="http://schemas.microsoft.com/office/powerpoint/2010/main" val="551121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11</a:t>
            </a:fld>
            <a:endParaRPr lang="en-ZA"/>
          </a:p>
        </p:txBody>
      </p:sp>
    </p:spTree>
    <p:extLst>
      <p:ext uri="{BB962C8B-B14F-4D97-AF65-F5344CB8AC3E}">
        <p14:creationId xmlns:p14="http://schemas.microsoft.com/office/powerpoint/2010/main" val="1055304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13</a:t>
            </a:fld>
            <a:endParaRPr lang="en-ZA"/>
          </a:p>
        </p:txBody>
      </p:sp>
    </p:spTree>
    <p:extLst>
      <p:ext uri="{BB962C8B-B14F-4D97-AF65-F5344CB8AC3E}">
        <p14:creationId xmlns:p14="http://schemas.microsoft.com/office/powerpoint/2010/main" val="406999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14</a:t>
            </a:fld>
            <a:endParaRPr lang="en-ZA"/>
          </a:p>
        </p:txBody>
      </p:sp>
    </p:spTree>
    <p:extLst>
      <p:ext uri="{BB962C8B-B14F-4D97-AF65-F5344CB8AC3E}">
        <p14:creationId xmlns:p14="http://schemas.microsoft.com/office/powerpoint/2010/main" val="4168360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16</a:t>
            </a:fld>
            <a:endParaRPr lang="en-ZA"/>
          </a:p>
        </p:txBody>
      </p:sp>
    </p:spTree>
    <p:extLst>
      <p:ext uri="{BB962C8B-B14F-4D97-AF65-F5344CB8AC3E}">
        <p14:creationId xmlns:p14="http://schemas.microsoft.com/office/powerpoint/2010/main" val="328143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19</a:t>
            </a:fld>
            <a:endParaRPr lang="en-ZA"/>
          </a:p>
        </p:txBody>
      </p:sp>
    </p:spTree>
    <p:extLst>
      <p:ext uri="{BB962C8B-B14F-4D97-AF65-F5344CB8AC3E}">
        <p14:creationId xmlns:p14="http://schemas.microsoft.com/office/powerpoint/2010/main" val="2070163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21</a:t>
            </a:fld>
            <a:endParaRPr lang="en-ZA"/>
          </a:p>
        </p:txBody>
      </p:sp>
    </p:spTree>
    <p:extLst>
      <p:ext uri="{BB962C8B-B14F-4D97-AF65-F5344CB8AC3E}">
        <p14:creationId xmlns:p14="http://schemas.microsoft.com/office/powerpoint/2010/main" val="1557670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22</a:t>
            </a:fld>
            <a:endParaRPr lang="en-ZA"/>
          </a:p>
        </p:txBody>
      </p:sp>
    </p:spTree>
    <p:extLst>
      <p:ext uri="{BB962C8B-B14F-4D97-AF65-F5344CB8AC3E}">
        <p14:creationId xmlns:p14="http://schemas.microsoft.com/office/powerpoint/2010/main" val="2630145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23</a:t>
            </a:fld>
            <a:endParaRPr lang="en-ZA"/>
          </a:p>
        </p:txBody>
      </p:sp>
    </p:spTree>
    <p:extLst>
      <p:ext uri="{BB962C8B-B14F-4D97-AF65-F5344CB8AC3E}">
        <p14:creationId xmlns:p14="http://schemas.microsoft.com/office/powerpoint/2010/main" val="3488037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25</a:t>
            </a:fld>
            <a:endParaRPr lang="en-ZA"/>
          </a:p>
        </p:txBody>
      </p:sp>
    </p:spTree>
    <p:extLst>
      <p:ext uri="{BB962C8B-B14F-4D97-AF65-F5344CB8AC3E}">
        <p14:creationId xmlns:p14="http://schemas.microsoft.com/office/powerpoint/2010/main" val="4036728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26</a:t>
            </a:fld>
            <a:endParaRPr lang="en-ZA"/>
          </a:p>
        </p:txBody>
      </p:sp>
    </p:spTree>
    <p:extLst>
      <p:ext uri="{BB962C8B-B14F-4D97-AF65-F5344CB8AC3E}">
        <p14:creationId xmlns:p14="http://schemas.microsoft.com/office/powerpoint/2010/main" val="3277954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28</a:t>
            </a:fld>
            <a:endParaRPr lang="en-ZA"/>
          </a:p>
        </p:txBody>
      </p:sp>
    </p:spTree>
    <p:extLst>
      <p:ext uri="{BB962C8B-B14F-4D97-AF65-F5344CB8AC3E}">
        <p14:creationId xmlns:p14="http://schemas.microsoft.com/office/powerpoint/2010/main" val="3143861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29</a:t>
            </a:fld>
            <a:endParaRPr lang="en-ZA"/>
          </a:p>
        </p:txBody>
      </p:sp>
    </p:spTree>
    <p:extLst>
      <p:ext uri="{BB962C8B-B14F-4D97-AF65-F5344CB8AC3E}">
        <p14:creationId xmlns:p14="http://schemas.microsoft.com/office/powerpoint/2010/main" val="3053096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30</a:t>
            </a:fld>
            <a:endParaRPr lang="en-ZA"/>
          </a:p>
        </p:txBody>
      </p:sp>
    </p:spTree>
    <p:extLst>
      <p:ext uri="{BB962C8B-B14F-4D97-AF65-F5344CB8AC3E}">
        <p14:creationId xmlns:p14="http://schemas.microsoft.com/office/powerpoint/2010/main" val="2408903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32</a:t>
            </a:fld>
            <a:endParaRPr lang="en-ZA"/>
          </a:p>
        </p:txBody>
      </p:sp>
    </p:spTree>
    <p:extLst>
      <p:ext uri="{BB962C8B-B14F-4D97-AF65-F5344CB8AC3E}">
        <p14:creationId xmlns:p14="http://schemas.microsoft.com/office/powerpoint/2010/main" val="3852679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34</a:t>
            </a:fld>
            <a:endParaRPr lang="en-ZA"/>
          </a:p>
        </p:txBody>
      </p:sp>
    </p:spTree>
    <p:extLst>
      <p:ext uri="{BB962C8B-B14F-4D97-AF65-F5344CB8AC3E}">
        <p14:creationId xmlns:p14="http://schemas.microsoft.com/office/powerpoint/2010/main" val="41759834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35</a:t>
            </a:fld>
            <a:endParaRPr lang="en-ZA"/>
          </a:p>
        </p:txBody>
      </p:sp>
    </p:spTree>
    <p:extLst>
      <p:ext uri="{BB962C8B-B14F-4D97-AF65-F5344CB8AC3E}">
        <p14:creationId xmlns:p14="http://schemas.microsoft.com/office/powerpoint/2010/main" val="2051035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41</a:t>
            </a:fld>
            <a:endParaRPr lang="en-ZA"/>
          </a:p>
        </p:txBody>
      </p:sp>
    </p:spTree>
    <p:extLst>
      <p:ext uri="{BB962C8B-B14F-4D97-AF65-F5344CB8AC3E}">
        <p14:creationId xmlns:p14="http://schemas.microsoft.com/office/powerpoint/2010/main" val="2519589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43</a:t>
            </a:fld>
            <a:endParaRPr lang="en-ZA"/>
          </a:p>
        </p:txBody>
      </p:sp>
    </p:spTree>
    <p:extLst>
      <p:ext uri="{BB962C8B-B14F-4D97-AF65-F5344CB8AC3E}">
        <p14:creationId xmlns:p14="http://schemas.microsoft.com/office/powerpoint/2010/main" val="2343747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44</a:t>
            </a:fld>
            <a:endParaRPr lang="en-ZA"/>
          </a:p>
        </p:txBody>
      </p:sp>
    </p:spTree>
    <p:extLst>
      <p:ext uri="{BB962C8B-B14F-4D97-AF65-F5344CB8AC3E}">
        <p14:creationId xmlns:p14="http://schemas.microsoft.com/office/powerpoint/2010/main" val="3550405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46</a:t>
            </a:fld>
            <a:endParaRPr lang="en-ZA"/>
          </a:p>
        </p:txBody>
      </p:sp>
    </p:spTree>
    <p:extLst>
      <p:ext uri="{BB962C8B-B14F-4D97-AF65-F5344CB8AC3E}">
        <p14:creationId xmlns:p14="http://schemas.microsoft.com/office/powerpoint/2010/main" val="1182177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47</a:t>
            </a:fld>
            <a:endParaRPr lang="en-ZA"/>
          </a:p>
        </p:txBody>
      </p:sp>
    </p:spTree>
    <p:extLst>
      <p:ext uri="{BB962C8B-B14F-4D97-AF65-F5344CB8AC3E}">
        <p14:creationId xmlns:p14="http://schemas.microsoft.com/office/powerpoint/2010/main" val="2986160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51</a:t>
            </a:fld>
            <a:endParaRPr lang="en-ZA"/>
          </a:p>
        </p:txBody>
      </p:sp>
    </p:spTree>
    <p:extLst>
      <p:ext uri="{BB962C8B-B14F-4D97-AF65-F5344CB8AC3E}">
        <p14:creationId xmlns:p14="http://schemas.microsoft.com/office/powerpoint/2010/main" val="1366416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52</a:t>
            </a:fld>
            <a:endParaRPr lang="en-ZA"/>
          </a:p>
        </p:txBody>
      </p:sp>
    </p:spTree>
    <p:extLst>
      <p:ext uri="{BB962C8B-B14F-4D97-AF65-F5344CB8AC3E}">
        <p14:creationId xmlns:p14="http://schemas.microsoft.com/office/powerpoint/2010/main" val="3513379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20243B-23E0-40CE-9B54-F80CA43539C0}" type="slidenum">
              <a:rPr lang="en-ZA" smtClean="0"/>
              <a:t>53</a:t>
            </a:fld>
            <a:endParaRPr lang="en-ZA"/>
          </a:p>
        </p:txBody>
      </p:sp>
    </p:spTree>
    <p:extLst>
      <p:ext uri="{BB962C8B-B14F-4D97-AF65-F5344CB8AC3E}">
        <p14:creationId xmlns:p14="http://schemas.microsoft.com/office/powerpoint/2010/main" val="2208353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lnSpc>
                <a:spcPct val="120000"/>
              </a:lnSpc>
              <a:defRPr sz="4000"/>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73848"/>
            <a:ext cx="8229600" cy="845352"/>
          </a:xfrm>
        </p:spPr>
        <p:txBody>
          <a:bodyP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457200" y="1371600"/>
            <a:ext cx="8229600" cy="4366410"/>
          </a:xfrm>
        </p:spPr>
        <p:txBody>
          <a:bodyPr>
            <a:normAutofit/>
          </a:bodyPr>
          <a:lstStyle>
            <a:lvl1pPr marL="266700" indent="-266700">
              <a:spcBef>
                <a:spcPts val="600"/>
              </a:spcBef>
              <a:spcAft>
                <a:spcPts val="600"/>
              </a:spcAft>
              <a:defRPr sz="2000"/>
            </a:lvl1pPr>
            <a:lvl2pPr marL="630238" indent="-274638">
              <a:spcBef>
                <a:spcPts val="600"/>
              </a:spcBef>
              <a:spcAft>
                <a:spcPts val="600"/>
              </a:spcAft>
              <a:defRPr sz="1800"/>
            </a:lvl2pPr>
            <a:lvl3pPr>
              <a:spcBef>
                <a:spcPts val="600"/>
              </a:spcBef>
              <a:spcAft>
                <a:spcPts val="600"/>
              </a:spcAft>
              <a:defRPr sz="1600"/>
            </a:lvl3pPr>
            <a:lvl4pPr>
              <a:spcBef>
                <a:spcPts val="600"/>
              </a:spcBef>
              <a:spcAft>
                <a:spcPts val="600"/>
              </a:spcAft>
              <a:defRPr sz="1400"/>
            </a:lvl4pPr>
            <a:lvl5pPr>
              <a:spcBef>
                <a:spcPts val="600"/>
              </a:spcBef>
              <a:spcAft>
                <a:spcPts val="600"/>
              </a:spcAft>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normAutofit/>
          </a:bodyPr>
          <a:lstStyle>
            <a:lvl1pPr marL="266700" indent="-266700">
              <a:defRPr sz="1800"/>
            </a:lvl1pPr>
            <a:lvl2pPr marL="630238" indent="-274638">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normAutofit/>
          </a:bodyPr>
          <a:lstStyle>
            <a:lvl1pPr marL="266700" indent="-266700">
              <a:defRPr sz="1800"/>
            </a:lvl1pPr>
            <a:lvl2pPr marL="630238" indent="-274638">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295400"/>
            <a:ext cx="2949178" cy="3810000"/>
          </a:xfrm>
        </p:spPr>
        <p:txBody>
          <a:bodyPr anchor="ctr">
            <a:normAutofit/>
          </a:bodyPr>
          <a:lstStyle>
            <a:lvl1pPr>
              <a:defRPr sz="2800"/>
            </a:lvl1pPr>
          </a:lstStyle>
          <a:p>
            <a:r>
              <a:rPr lang="en-US" dirty="0"/>
              <a:t>Click to edit Master title style</a:t>
            </a:r>
          </a:p>
        </p:txBody>
      </p:sp>
      <p:sp>
        <p:nvSpPr>
          <p:cNvPr id="3" name="Content Placeholder 2"/>
          <p:cNvSpPr>
            <a:spLocks noGrp="1"/>
          </p:cNvSpPr>
          <p:nvPr>
            <p:ph idx="1"/>
          </p:nvPr>
        </p:nvSpPr>
        <p:spPr>
          <a:xfrm>
            <a:off x="3887391" y="457201"/>
            <a:ext cx="4629150" cy="5181600"/>
          </a:xfrm>
        </p:spPr>
        <p:txBody>
          <a:bodyPr>
            <a:normAutofit/>
          </a:bodyPr>
          <a:lstStyle>
            <a:lvl1pPr marL="273050" indent="-273050">
              <a:lnSpc>
                <a:spcPct val="100000"/>
              </a:lnSpc>
              <a:spcBef>
                <a:spcPts val="600"/>
              </a:spcBef>
              <a:spcAft>
                <a:spcPts val="600"/>
              </a:spcAft>
              <a:defRPr sz="1600"/>
            </a:lvl1pPr>
            <a:lvl2pPr marL="720725" indent="-273050">
              <a:lnSpc>
                <a:spcPct val="100000"/>
              </a:lnSpc>
              <a:spcBef>
                <a:spcPts val="600"/>
              </a:spcBef>
              <a:spcAft>
                <a:spcPts val="600"/>
              </a:spcAft>
              <a:defRPr sz="1600"/>
            </a:lvl2pPr>
            <a:lvl3pPr indent="-135000">
              <a:lnSpc>
                <a:spcPct val="100000"/>
              </a:lnSpc>
              <a:spcBef>
                <a:spcPts val="600"/>
              </a:spcBef>
              <a:spcAft>
                <a:spcPts val="600"/>
              </a:spcAft>
              <a:defRPr sz="1600"/>
            </a:lvl3pPr>
            <a:lvl4pPr indent="-135000">
              <a:lnSpc>
                <a:spcPct val="100000"/>
              </a:lnSpc>
              <a:spcBef>
                <a:spcPts val="600"/>
              </a:spcBef>
              <a:spcAft>
                <a:spcPts val="600"/>
              </a:spcAft>
              <a:defRPr sz="1600"/>
            </a:lvl4pPr>
            <a:lvl5pPr indent="-135000">
              <a:lnSpc>
                <a:spcPct val="100000"/>
              </a:lnSpc>
              <a:spcBef>
                <a:spcPts val="600"/>
              </a:spcBef>
              <a:spcAft>
                <a:spcPts val="600"/>
              </a:spcAft>
              <a:defRPr sz="16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A2C26AD-E039-4E35-9076-46CEE842F47F}" type="datetimeFigureOut">
              <a:rPr lang="en-ZA" smtClean="0"/>
              <a:t>2026/07/24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20FDB2CB-B673-4F0B-8DED-EC4BCA6C6124}" type="slidenum">
              <a:rPr lang="en-ZA" smtClean="0"/>
              <a:t>‹#›</a:t>
            </a:fld>
            <a:endParaRPr lang="en-ZA"/>
          </a:p>
        </p:txBody>
      </p:sp>
    </p:spTree>
    <p:extLst>
      <p:ext uri="{BB962C8B-B14F-4D97-AF65-F5344CB8AC3E}">
        <p14:creationId xmlns:p14="http://schemas.microsoft.com/office/powerpoint/2010/main" val="119282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333014" y="6096000"/>
            <a:ext cx="1661612" cy="626110"/>
          </a:xfrm>
          <a:prstGeom prst="rect">
            <a:avLst/>
          </a:prstGeom>
        </p:spPr>
      </p:pic>
      <p:grpSp>
        <p:nvGrpSpPr>
          <p:cNvPr id="14" name="Group 13"/>
          <p:cNvGrpSpPr/>
          <p:nvPr userDrawn="1"/>
        </p:nvGrpSpPr>
        <p:grpSpPr>
          <a:xfrm>
            <a:off x="0" y="5846010"/>
            <a:ext cx="9144000" cy="216000"/>
            <a:chOff x="0" y="5846010"/>
            <a:chExt cx="9144000" cy="216000"/>
          </a:xfrm>
        </p:grpSpPr>
        <p:cxnSp>
          <p:nvCxnSpPr>
            <p:cNvPr id="9" name="Straight Connector 8"/>
            <p:cNvCxnSpPr/>
            <p:nvPr userDrawn="1"/>
          </p:nvCxnSpPr>
          <p:spPr>
            <a:xfrm>
              <a:off x="0" y="595401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userDrawn="1"/>
          </p:nvGrpSpPr>
          <p:grpSpPr>
            <a:xfrm>
              <a:off x="174486" y="5846010"/>
              <a:ext cx="846054" cy="216000"/>
              <a:chOff x="174486" y="5846010"/>
              <a:chExt cx="846054" cy="216000"/>
            </a:xfrm>
          </p:grpSpPr>
          <p:sp>
            <p:nvSpPr>
              <p:cNvPr id="10" name="Oval 9"/>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1" name="Oval 10"/>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Oval 11"/>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grpSp>
      <p:sp>
        <p:nvSpPr>
          <p:cNvPr id="2" name="Title Placeholder 1"/>
          <p:cNvSpPr>
            <a:spLocks noGrp="1"/>
          </p:cNvSpPr>
          <p:nvPr>
            <p:ph type="title"/>
          </p:nvPr>
        </p:nvSpPr>
        <p:spPr>
          <a:xfrm>
            <a:off x="457200" y="274638"/>
            <a:ext cx="8229600" cy="10207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437390"/>
            <a:ext cx="8229600" cy="430062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7/24/2026</a:t>
            </a:fld>
            <a:endParaRPr lang="en-US"/>
          </a:p>
        </p:txBody>
      </p:sp>
      <p:sp>
        <p:nvSpPr>
          <p:cNvPr id="5" name="Footer Placeholder 4"/>
          <p:cNvSpPr>
            <a:spLocks noGrp="1"/>
          </p:cNvSpPr>
          <p:nvPr>
            <p:ph type="ftr" sz="quarter" idx="3"/>
          </p:nvPr>
        </p:nvSpPr>
        <p:spPr>
          <a:xfrm>
            <a:off x="2743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791200" y="6356350"/>
            <a:ext cx="1219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p:nvPr>
        </p:nvSpPr>
        <p:spPr>
          <a:xfrm>
            <a:off x="179998" y="694071"/>
            <a:ext cx="8784000" cy="1600199"/>
          </a:xfrm>
        </p:spPr>
        <p:txBody>
          <a:bodyPr>
            <a:normAutofit/>
          </a:bodyPr>
          <a:lstStyle/>
          <a:p>
            <a:r>
              <a:rPr lang="en-ZA" sz="5400" dirty="0">
                <a:solidFill>
                  <a:srgbClr val="C8102E"/>
                </a:solidFill>
              </a:rPr>
              <a:t>MACE Excellence Awards </a:t>
            </a:r>
          </a:p>
        </p:txBody>
      </p:sp>
      <p:sp>
        <p:nvSpPr>
          <p:cNvPr id="5" name="Rectangle 4"/>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3701" y="4444175"/>
            <a:ext cx="3297687" cy="1516525"/>
          </a:xfrm>
          <a:prstGeom prst="rect">
            <a:avLst/>
          </a:prstGeom>
        </p:spPr>
      </p:pic>
      <p:sp>
        <p:nvSpPr>
          <p:cNvPr id="8" name="Rounded Rectangle 7"/>
          <p:cNvSpPr/>
          <p:nvPr/>
        </p:nvSpPr>
        <p:spPr>
          <a:xfrm>
            <a:off x="179998" y="694071"/>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p:cNvGrpSpPr/>
          <p:nvPr userDrawn="1"/>
        </p:nvGrpSpPr>
        <p:grpSpPr>
          <a:xfrm>
            <a:off x="7238998" y="2117246"/>
            <a:ext cx="1386780" cy="354049"/>
            <a:chOff x="174486" y="5846010"/>
            <a:chExt cx="846054" cy="216000"/>
          </a:xfrm>
        </p:grpSpPr>
        <p:sp>
          <p:nvSpPr>
            <p:cNvPr id="14" name="Oval 13"/>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45CAEB0-7CC6-F408-7CC3-17641B822C50}"/>
              </a:ext>
            </a:extLst>
          </p:cNvPr>
          <p:cNvSpPr txBox="1"/>
          <p:nvPr/>
        </p:nvSpPr>
        <p:spPr>
          <a:xfrm>
            <a:off x="193444" y="2731261"/>
            <a:ext cx="8645756" cy="1477328"/>
          </a:xfrm>
          <a:prstGeom prst="rect">
            <a:avLst/>
          </a:prstGeom>
          <a:noFill/>
        </p:spPr>
        <p:txBody>
          <a:bodyPr wrap="square" rtlCol="0">
            <a:spAutoFit/>
          </a:bodyPr>
          <a:lstStyle/>
          <a:p>
            <a:pPr algn="ctr">
              <a:spcBef>
                <a:spcPts val="300"/>
              </a:spcBef>
              <a:spcAft>
                <a:spcPts val="300"/>
              </a:spcAft>
            </a:pPr>
            <a:r>
              <a:rPr lang="en-ZA" sz="4000" dirty="0"/>
              <a:t>Masterclass 1: Campaigns</a:t>
            </a:r>
          </a:p>
          <a:p>
            <a:pPr algn="ctr">
              <a:spcBef>
                <a:spcPts val="300"/>
              </a:spcBef>
              <a:spcAft>
                <a:spcPts val="300"/>
              </a:spcAft>
            </a:pPr>
            <a:r>
              <a:rPr lang="en-ZA" sz="2000" dirty="0"/>
              <a:t>Facilitator: Dr Amanda Hamilton-Attwell</a:t>
            </a:r>
          </a:p>
          <a:p>
            <a:pPr algn="ctr">
              <a:spcBef>
                <a:spcPts val="300"/>
              </a:spcBef>
              <a:spcAft>
                <a:spcPts val="300"/>
              </a:spcAft>
            </a:pPr>
            <a:r>
              <a:rPr lang="en-ZA" sz="2000" dirty="0"/>
              <a:t>2026</a:t>
            </a:r>
          </a:p>
        </p:txBody>
      </p:sp>
    </p:spTree>
    <p:extLst>
      <p:ext uri="{BB962C8B-B14F-4D97-AF65-F5344CB8AC3E}">
        <p14:creationId xmlns:p14="http://schemas.microsoft.com/office/powerpoint/2010/main" val="400462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5083"/>
            <a:ext cx="7772400" cy="2438399"/>
          </a:xfrm>
        </p:spPr>
        <p:txBody>
          <a:bodyPr>
            <a:noAutofit/>
          </a:bodyPr>
          <a:lstStyle/>
          <a:p>
            <a:r>
              <a:rPr lang="en-US" sz="4000" dirty="0"/>
              <a:t>Preparing a winning entry</a:t>
            </a:r>
          </a:p>
        </p:txBody>
      </p:sp>
      <p:grpSp>
        <p:nvGrpSpPr>
          <p:cNvPr id="7" name="Group 6">
            <a:extLst>
              <a:ext uri="{FF2B5EF4-FFF2-40B4-BE49-F238E27FC236}">
                <a16:creationId xmlns:a16="http://schemas.microsoft.com/office/drawing/2014/main" id="{0AD05719-0903-38E4-DB3C-C07E87B0A9E0}"/>
              </a:ext>
            </a:extLst>
          </p:cNvPr>
          <p:cNvGrpSpPr/>
          <p:nvPr/>
        </p:nvGrpSpPr>
        <p:grpSpPr>
          <a:xfrm>
            <a:off x="113874" y="3116245"/>
            <a:ext cx="8839200" cy="1338058"/>
            <a:chOff x="113874" y="3116245"/>
            <a:chExt cx="8839200" cy="1338058"/>
          </a:xfrm>
        </p:grpSpPr>
        <p:pic>
          <p:nvPicPr>
            <p:cNvPr id="4" name="Picture 3">
              <a:extLst>
                <a:ext uri="{FF2B5EF4-FFF2-40B4-BE49-F238E27FC236}">
                  <a16:creationId xmlns:a16="http://schemas.microsoft.com/office/drawing/2014/main" id="{E949AFF3-01EB-DE7C-EB46-2933244EEC51}"/>
                </a:ext>
              </a:extLst>
            </p:cNvPr>
            <p:cNvPicPr>
              <a:picLocks noChangeAspect="1"/>
            </p:cNvPicPr>
            <p:nvPr/>
          </p:nvPicPr>
          <p:blipFill>
            <a:blip r:embed="rId2"/>
            <a:stretch>
              <a:fillRect/>
            </a:stretch>
          </p:blipFill>
          <p:spPr>
            <a:xfrm>
              <a:off x="113874" y="3116245"/>
              <a:ext cx="7010400" cy="1338058"/>
            </a:xfrm>
            <a:prstGeom prst="rect">
              <a:avLst/>
            </a:prstGeom>
          </p:spPr>
        </p:pic>
        <p:pic>
          <p:nvPicPr>
            <p:cNvPr id="6" name="Picture 5">
              <a:extLst>
                <a:ext uri="{FF2B5EF4-FFF2-40B4-BE49-F238E27FC236}">
                  <a16:creationId xmlns:a16="http://schemas.microsoft.com/office/drawing/2014/main" id="{384BDBBF-2F19-D403-2F23-A5B3AF3149D8}"/>
                </a:ext>
              </a:extLst>
            </p:cNvPr>
            <p:cNvPicPr>
              <a:picLocks noChangeAspect="1"/>
            </p:cNvPicPr>
            <p:nvPr/>
          </p:nvPicPr>
          <p:blipFill>
            <a:blip r:embed="rId3"/>
            <a:stretch>
              <a:fillRect/>
            </a:stretch>
          </p:blipFill>
          <p:spPr>
            <a:xfrm>
              <a:off x="7543800" y="3276600"/>
              <a:ext cx="1409274" cy="1177703"/>
            </a:xfrm>
            <a:prstGeom prst="rect">
              <a:avLst/>
            </a:prstGeom>
          </p:spPr>
        </p:pic>
      </p:grpSp>
    </p:spTree>
    <p:extLst>
      <p:ext uri="{BB962C8B-B14F-4D97-AF65-F5344CB8AC3E}">
        <p14:creationId xmlns:p14="http://schemas.microsoft.com/office/powerpoint/2010/main" val="1389053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6CC9D-B2DD-74C1-5E62-9DFEBEEF693E}"/>
              </a:ext>
            </a:extLst>
          </p:cNvPr>
          <p:cNvSpPr>
            <a:spLocks noGrp="1"/>
          </p:cNvSpPr>
          <p:nvPr>
            <p:ph type="title"/>
          </p:nvPr>
        </p:nvSpPr>
        <p:spPr>
          <a:xfrm>
            <a:off x="629841" y="971551"/>
            <a:ext cx="2949178" cy="4600575"/>
          </a:xfrm>
        </p:spPr>
        <p:txBody>
          <a:bodyPr anchor="ctr">
            <a:normAutofit/>
          </a:bodyPr>
          <a:lstStyle/>
          <a:p>
            <a:r>
              <a:rPr lang="en-US" dirty="0"/>
              <a:t>Your number 1 resource</a:t>
            </a:r>
          </a:p>
        </p:txBody>
      </p:sp>
      <p:pic>
        <p:nvPicPr>
          <p:cNvPr id="9" name="Content Placeholder 8">
            <a:extLst>
              <a:ext uri="{FF2B5EF4-FFF2-40B4-BE49-F238E27FC236}">
                <a16:creationId xmlns:a16="http://schemas.microsoft.com/office/drawing/2014/main" id="{495B3BC4-C5A1-91DC-88B5-FD387A807296}"/>
              </a:ext>
            </a:extLst>
          </p:cNvPr>
          <p:cNvPicPr>
            <a:picLocks noGrp="1" noChangeAspect="1"/>
          </p:cNvPicPr>
          <p:nvPr>
            <p:ph idx="1"/>
          </p:nvPr>
        </p:nvPicPr>
        <p:blipFill>
          <a:blip r:embed="rId3"/>
          <a:stretch>
            <a:fillRect/>
          </a:stretch>
        </p:blipFill>
        <p:spPr>
          <a:xfrm>
            <a:off x="4278655" y="457200"/>
            <a:ext cx="3847415" cy="5181600"/>
          </a:xfrm>
          <a:prstGeom prst="rect">
            <a:avLst/>
          </a:prstGeom>
        </p:spPr>
      </p:pic>
    </p:spTree>
    <p:extLst>
      <p:ext uri="{BB962C8B-B14F-4D97-AF65-F5344CB8AC3E}">
        <p14:creationId xmlns:p14="http://schemas.microsoft.com/office/powerpoint/2010/main" val="300196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4ED18BB-3092-DBD0-1A3D-319AFDF7A3B4}"/>
              </a:ext>
            </a:extLst>
          </p:cNvPr>
          <p:cNvSpPr>
            <a:spLocks noGrp="1"/>
          </p:cNvSpPr>
          <p:nvPr>
            <p:ph type="title"/>
          </p:nvPr>
        </p:nvSpPr>
        <p:spPr>
          <a:xfrm>
            <a:off x="629841" y="971551"/>
            <a:ext cx="2949178" cy="4600575"/>
          </a:xfrm>
        </p:spPr>
        <p:txBody>
          <a:bodyPr/>
          <a:lstStyle/>
          <a:p>
            <a:r>
              <a:rPr lang="en-US" dirty="0"/>
              <a:t>Everything you need to know!</a:t>
            </a:r>
          </a:p>
        </p:txBody>
      </p:sp>
      <p:pic>
        <p:nvPicPr>
          <p:cNvPr id="11" name="Content Placeholder 10">
            <a:extLst>
              <a:ext uri="{FF2B5EF4-FFF2-40B4-BE49-F238E27FC236}">
                <a16:creationId xmlns:a16="http://schemas.microsoft.com/office/drawing/2014/main" id="{51E12016-2AA6-C836-A58D-1F0DDE83E51B}"/>
              </a:ext>
            </a:extLst>
          </p:cNvPr>
          <p:cNvPicPr>
            <a:picLocks noGrp="1" noChangeAspect="1"/>
          </p:cNvPicPr>
          <p:nvPr>
            <p:ph idx="1"/>
          </p:nvPr>
        </p:nvPicPr>
        <p:blipFill>
          <a:blip r:embed="rId2"/>
          <a:stretch>
            <a:fillRect/>
          </a:stretch>
        </p:blipFill>
        <p:spPr>
          <a:xfrm>
            <a:off x="4192615" y="76200"/>
            <a:ext cx="3916322" cy="5784850"/>
          </a:xfrm>
        </p:spPr>
      </p:pic>
    </p:spTree>
    <p:extLst>
      <p:ext uri="{BB962C8B-B14F-4D97-AF65-F5344CB8AC3E}">
        <p14:creationId xmlns:p14="http://schemas.microsoft.com/office/powerpoint/2010/main" val="127981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EDEB376-BDAD-EB74-F9FF-E5DCD58FA639}"/>
              </a:ext>
            </a:extLst>
          </p:cNvPr>
          <p:cNvSpPr>
            <a:spLocks noGrp="1"/>
          </p:cNvSpPr>
          <p:nvPr>
            <p:ph type="title"/>
          </p:nvPr>
        </p:nvSpPr>
        <p:spPr/>
        <p:txBody>
          <a:bodyPr>
            <a:normAutofit/>
          </a:bodyPr>
          <a:lstStyle/>
          <a:p>
            <a:r>
              <a:rPr lang="en-ZA" dirty="0">
                <a:latin typeface="+mn-lt"/>
                <a:cs typeface="Calibri" panose="020F0502020204030204" pitchFamily="34" charset="0"/>
              </a:rPr>
              <a:t>Why should you submit an entry?</a:t>
            </a:r>
            <a:endParaRPr lang="en-US" dirty="0">
              <a:latin typeface="+mn-lt"/>
              <a:cs typeface="Calibri" panose="020F0502020204030204" pitchFamily="34" charset="0"/>
            </a:endParaRPr>
          </a:p>
        </p:txBody>
      </p:sp>
      <p:sp>
        <p:nvSpPr>
          <p:cNvPr id="5" name="Content Placeholder 4">
            <a:extLst>
              <a:ext uri="{FF2B5EF4-FFF2-40B4-BE49-F238E27FC236}">
                <a16:creationId xmlns:a16="http://schemas.microsoft.com/office/drawing/2014/main" id="{D02CE1CA-3411-5A46-062C-DEA923DC4843}"/>
              </a:ext>
            </a:extLst>
          </p:cNvPr>
          <p:cNvSpPr>
            <a:spLocks noGrp="1"/>
          </p:cNvSpPr>
          <p:nvPr>
            <p:ph idx="1"/>
          </p:nvPr>
        </p:nvSpPr>
        <p:spPr/>
        <p:txBody>
          <a:bodyPr>
            <a:normAutofit/>
          </a:bodyPr>
          <a:lstStyle/>
          <a:p>
            <a:r>
              <a:rPr lang="en-ZA" dirty="0"/>
              <a:t>Be recognised for excellence</a:t>
            </a:r>
          </a:p>
          <a:p>
            <a:r>
              <a:rPr lang="en-ZA" dirty="0"/>
              <a:t>Get expert validation and feedback</a:t>
            </a:r>
          </a:p>
          <a:p>
            <a:r>
              <a:rPr lang="en-ZA" dirty="0"/>
              <a:t>Learn from and connect with peers</a:t>
            </a:r>
          </a:p>
          <a:p>
            <a:r>
              <a:rPr lang="en-ZA" dirty="0"/>
              <a:t>Strengthen your reputation and credibility</a:t>
            </a:r>
          </a:p>
          <a:p>
            <a:r>
              <a:rPr lang="en-ZA" dirty="0"/>
              <a:t>Motivate and inspire your team</a:t>
            </a:r>
          </a:p>
          <a:p>
            <a:r>
              <a:rPr lang="en-ZA" dirty="0"/>
              <a:t>Benchmark your work against the best</a:t>
            </a:r>
          </a:p>
          <a:p>
            <a:r>
              <a:rPr lang="en-ZA" dirty="0"/>
              <a:t>Improve future projects and programmes</a:t>
            </a:r>
          </a:p>
          <a:p>
            <a:r>
              <a:rPr lang="en-ZA" dirty="0"/>
              <a:t>Contribute to advancing the profession</a:t>
            </a:r>
            <a:br>
              <a:rPr lang="en-ZA" dirty="0"/>
            </a:br>
            <a:endParaRPr lang="en-US" dirty="0"/>
          </a:p>
        </p:txBody>
      </p:sp>
    </p:spTree>
    <p:extLst>
      <p:ext uri="{BB962C8B-B14F-4D97-AF65-F5344CB8AC3E}">
        <p14:creationId xmlns:p14="http://schemas.microsoft.com/office/powerpoint/2010/main" val="16581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0E77300-790F-FF63-E87A-2979AD6C2D34}"/>
              </a:ext>
            </a:extLst>
          </p:cNvPr>
          <p:cNvGraphicFramePr>
            <a:graphicFrameLocks noGrp="1"/>
          </p:cNvGraphicFramePr>
          <p:nvPr>
            <p:extLst>
              <p:ext uri="{D42A27DB-BD31-4B8C-83A1-F6EECF244321}">
                <p14:modId xmlns:p14="http://schemas.microsoft.com/office/powerpoint/2010/main" val="658249138"/>
              </p:ext>
            </p:extLst>
          </p:nvPr>
        </p:nvGraphicFramePr>
        <p:xfrm>
          <a:off x="800100" y="1600200"/>
          <a:ext cx="7543800" cy="2514600"/>
        </p:xfrm>
        <a:graphic>
          <a:graphicData uri="http://schemas.openxmlformats.org/drawingml/2006/table">
            <a:tbl>
              <a:tblPr firstRow="1" bandRow="1">
                <a:tableStyleId>{21E4AEA4-8DFA-4A89-87EB-49C32662AFE0}</a:tableStyleId>
              </a:tblPr>
              <a:tblGrid>
                <a:gridCol w="2514600">
                  <a:extLst>
                    <a:ext uri="{9D8B030D-6E8A-4147-A177-3AD203B41FA5}">
                      <a16:colId xmlns:a16="http://schemas.microsoft.com/office/drawing/2014/main" val="92733475"/>
                    </a:ext>
                  </a:extLst>
                </a:gridCol>
                <a:gridCol w="2514600">
                  <a:extLst>
                    <a:ext uri="{9D8B030D-6E8A-4147-A177-3AD203B41FA5}">
                      <a16:colId xmlns:a16="http://schemas.microsoft.com/office/drawing/2014/main" val="1485865224"/>
                    </a:ext>
                  </a:extLst>
                </a:gridCol>
                <a:gridCol w="2514600">
                  <a:extLst>
                    <a:ext uri="{9D8B030D-6E8A-4147-A177-3AD203B41FA5}">
                      <a16:colId xmlns:a16="http://schemas.microsoft.com/office/drawing/2014/main" val="3476396633"/>
                    </a:ext>
                  </a:extLst>
                </a:gridCol>
              </a:tblGrid>
              <a:tr h="628650">
                <a:tc>
                  <a:txBody>
                    <a:bodyPr/>
                    <a:lstStyle/>
                    <a:p>
                      <a:r>
                        <a:rPr lang="en-US" dirty="0"/>
                        <a:t>Deadlines</a:t>
                      </a:r>
                      <a:endParaRPr lang="en-ZA" dirty="0"/>
                    </a:p>
                  </a:txBody>
                  <a:tcPr anchor="ctr">
                    <a:solidFill>
                      <a:srgbClr val="C8102E"/>
                    </a:solidFill>
                  </a:tcPr>
                </a:tc>
                <a:tc>
                  <a:txBody>
                    <a:bodyPr/>
                    <a:lstStyle/>
                    <a:p>
                      <a:pPr algn="ctr"/>
                      <a:r>
                        <a:rPr lang="en-US" dirty="0"/>
                        <a:t>Dates</a:t>
                      </a:r>
                      <a:endParaRPr lang="en-ZA" dirty="0"/>
                    </a:p>
                  </a:txBody>
                  <a:tcPr anchor="ctr">
                    <a:solidFill>
                      <a:srgbClr val="C8102E"/>
                    </a:solidFill>
                  </a:tcPr>
                </a:tc>
                <a:tc>
                  <a:txBody>
                    <a:bodyPr/>
                    <a:lstStyle/>
                    <a:p>
                      <a:pPr algn="ctr"/>
                      <a:r>
                        <a:rPr lang="en-US" dirty="0"/>
                        <a:t>Fees</a:t>
                      </a:r>
                      <a:endParaRPr lang="en-ZA" dirty="0"/>
                    </a:p>
                  </a:txBody>
                  <a:tcPr anchor="ctr">
                    <a:solidFill>
                      <a:srgbClr val="C8102E"/>
                    </a:solidFill>
                  </a:tcPr>
                </a:tc>
                <a:extLst>
                  <a:ext uri="{0D108BD9-81ED-4DB2-BD59-A6C34878D82A}">
                    <a16:rowId xmlns:a16="http://schemas.microsoft.com/office/drawing/2014/main" val="3267894617"/>
                  </a:ext>
                </a:extLst>
              </a:tr>
              <a:tr h="628650">
                <a:tc>
                  <a:txBody>
                    <a:bodyPr/>
                    <a:lstStyle/>
                    <a:p>
                      <a:r>
                        <a:rPr lang="en-US" dirty="0"/>
                        <a:t>Super Saver</a:t>
                      </a:r>
                      <a:endParaRPr lang="en-ZA" dirty="0"/>
                    </a:p>
                  </a:txBody>
                  <a:tcPr anchor="ctr">
                    <a:solidFill>
                      <a:srgbClr val="C8102E">
                        <a:alpha val="20000"/>
                      </a:srgbClr>
                    </a:solidFill>
                  </a:tcPr>
                </a:tc>
                <a:tc>
                  <a:txBody>
                    <a:bodyPr/>
                    <a:lstStyle/>
                    <a:p>
                      <a:pPr algn="ctr"/>
                      <a:r>
                        <a:rPr lang="en-US" dirty="0"/>
                        <a:t>15 August 2026</a:t>
                      </a:r>
                      <a:endParaRPr lang="en-ZA" dirty="0"/>
                    </a:p>
                  </a:txBody>
                  <a:tcPr anchor="ctr">
                    <a:solidFill>
                      <a:srgbClr val="C8102E">
                        <a:alpha val="20000"/>
                      </a:srgbClr>
                    </a:solidFill>
                  </a:tcPr>
                </a:tc>
                <a:tc>
                  <a:txBody>
                    <a:bodyPr/>
                    <a:lstStyle/>
                    <a:p>
                      <a:pPr algn="ctr"/>
                      <a:r>
                        <a:rPr lang="en-US" dirty="0"/>
                        <a:t>R900</a:t>
                      </a:r>
                      <a:endParaRPr lang="en-ZA" dirty="0"/>
                    </a:p>
                  </a:txBody>
                  <a:tcPr anchor="ctr">
                    <a:solidFill>
                      <a:srgbClr val="C8102E">
                        <a:alpha val="20000"/>
                      </a:srgbClr>
                    </a:solidFill>
                  </a:tcPr>
                </a:tc>
                <a:extLst>
                  <a:ext uri="{0D108BD9-81ED-4DB2-BD59-A6C34878D82A}">
                    <a16:rowId xmlns:a16="http://schemas.microsoft.com/office/drawing/2014/main" val="399458526"/>
                  </a:ext>
                </a:extLst>
              </a:tr>
              <a:tr h="628650">
                <a:tc>
                  <a:txBody>
                    <a:bodyPr/>
                    <a:lstStyle/>
                    <a:p>
                      <a:r>
                        <a:rPr lang="en-US" dirty="0"/>
                        <a:t>Early Bird</a:t>
                      </a:r>
                      <a:endParaRPr lang="en-ZA" dirty="0"/>
                    </a:p>
                  </a:txBody>
                  <a:tcPr anchor="ctr">
                    <a:solidFill>
                      <a:srgbClr val="C8102E">
                        <a:alpha val="10196"/>
                      </a:srgbClr>
                    </a:solidFill>
                  </a:tcPr>
                </a:tc>
                <a:tc>
                  <a:txBody>
                    <a:bodyPr/>
                    <a:lstStyle/>
                    <a:p>
                      <a:pPr algn="ctr"/>
                      <a:r>
                        <a:rPr lang="en-US" dirty="0"/>
                        <a:t>28 August 2026</a:t>
                      </a:r>
                      <a:endParaRPr lang="en-ZA" dirty="0"/>
                    </a:p>
                  </a:txBody>
                  <a:tcPr anchor="ctr">
                    <a:solidFill>
                      <a:srgbClr val="C8102E">
                        <a:alpha val="10196"/>
                      </a:srgbClr>
                    </a:solidFill>
                  </a:tcPr>
                </a:tc>
                <a:tc>
                  <a:txBody>
                    <a:bodyPr/>
                    <a:lstStyle/>
                    <a:p>
                      <a:pPr algn="ctr"/>
                      <a:r>
                        <a:rPr lang="en-US" dirty="0"/>
                        <a:t>R1 000</a:t>
                      </a:r>
                      <a:endParaRPr lang="en-ZA" dirty="0"/>
                    </a:p>
                  </a:txBody>
                  <a:tcPr anchor="ctr">
                    <a:solidFill>
                      <a:srgbClr val="C8102E">
                        <a:alpha val="10196"/>
                      </a:srgbClr>
                    </a:solidFill>
                  </a:tcPr>
                </a:tc>
                <a:extLst>
                  <a:ext uri="{0D108BD9-81ED-4DB2-BD59-A6C34878D82A}">
                    <a16:rowId xmlns:a16="http://schemas.microsoft.com/office/drawing/2014/main" val="3873742186"/>
                  </a:ext>
                </a:extLst>
              </a:tr>
              <a:tr h="628650">
                <a:tc>
                  <a:txBody>
                    <a:bodyPr/>
                    <a:lstStyle/>
                    <a:p>
                      <a:r>
                        <a:rPr lang="en-US" dirty="0"/>
                        <a:t>Final</a:t>
                      </a:r>
                      <a:endParaRPr lang="en-ZA" dirty="0"/>
                    </a:p>
                  </a:txBody>
                  <a:tcPr anchor="ctr">
                    <a:solidFill>
                      <a:srgbClr val="C8102E">
                        <a:alpha val="20000"/>
                      </a:srgbClr>
                    </a:solidFill>
                  </a:tcPr>
                </a:tc>
                <a:tc>
                  <a:txBody>
                    <a:bodyPr/>
                    <a:lstStyle/>
                    <a:p>
                      <a:pPr algn="ctr"/>
                      <a:r>
                        <a:rPr lang="en-US" dirty="0"/>
                        <a:t>4 September 2026</a:t>
                      </a:r>
                      <a:endParaRPr lang="en-ZA" dirty="0"/>
                    </a:p>
                  </a:txBody>
                  <a:tcPr anchor="ctr">
                    <a:solidFill>
                      <a:srgbClr val="C8102E">
                        <a:alpha val="20000"/>
                      </a:srgbClr>
                    </a:solidFill>
                  </a:tcPr>
                </a:tc>
                <a:tc>
                  <a:txBody>
                    <a:bodyPr/>
                    <a:lstStyle/>
                    <a:p>
                      <a:pPr algn="ctr"/>
                      <a:r>
                        <a:rPr lang="en-US" dirty="0"/>
                        <a:t>R1 500</a:t>
                      </a:r>
                      <a:endParaRPr lang="en-ZA" dirty="0"/>
                    </a:p>
                  </a:txBody>
                  <a:tcPr anchor="ctr">
                    <a:solidFill>
                      <a:srgbClr val="C8102E">
                        <a:alpha val="20000"/>
                      </a:srgbClr>
                    </a:solidFill>
                  </a:tcPr>
                </a:tc>
                <a:extLst>
                  <a:ext uri="{0D108BD9-81ED-4DB2-BD59-A6C34878D82A}">
                    <a16:rowId xmlns:a16="http://schemas.microsoft.com/office/drawing/2014/main" val="3902811394"/>
                  </a:ext>
                </a:extLst>
              </a:tr>
            </a:tbl>
          </a:graphicData>
        </a:graphic>
      </p:graphicFrame>
    </p:spTree>
    <p:extLst>
      <p:ext uri="{BB962C8B-B14F-4D97-AF65-F5344CB8AC3E}">
        <p14:creationId xmlns:p14="http://schemas.microsoft.com/office/powerpoint/2010/main" val="4019701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53B7D3C6-BA2E-29EA-FD87-23FB26E9EFAA}"/>
              </a:ext>
            </a:extLst>
          </p:cNvPr>
          <p:cNvPicPr>
            <a:picLocks noChangeAspect="1"/>
          </p:cNvPicPr>
          <p:nvPr/>
        </p:nvPicPr>
        <p:blipFill>
          <a:blip r:embed="rId2"/>
          <a:stretch>
            <a:fillRect/>
          </a:stretch>
        </p:blipFill>
        <p:spPr>
          <a:xfrm>
            <a:off x="2108106" y="4194375"/>
            <a:ext cx="1600200" cy="1518557"/>
          </a:xfrm>
          <a:prstGeom prst="rect">
            <a:avLst/>
          </a:prstGeom>
        </p:spPr>
      </p:pic>
      <p:pic>
        <p:nvPicPr>
          <p:cNvPr id="16" name="Picture 15">
            <a:extLst>
              <a:ext uri="{FF2B5EF4-FFF2-40B4-BE49-F238E27FC236}">
                <a16:creationId xmlns:a16="http://schemas.microsoft.com/office/drawing/2014/main" id="{D88B1A7D-BE25-7752-BC58-938429F6AEC0}"/>
              </a:ext>
            </a:extLst>
          </p:cNvPr>
          <p:cNvPicPr>
            <a:picLocks noChangeAspect="1"/>
          </p:cNvPicPr>
          <p:nvPr/>
        </p:nvPicPr>
        <p:blipFill>
          <a:blip r:embed="rId3"/>
          <a:stretch>
            <a:fillRect/>
          </a:stretch>
        </p:blipFill>
        <p:spPr>
          <a:xfrm>
            <a:off x="4550664" y="1371600"/>
            <a:ext cx="1108620" cy="1003301"/>
          </a:xfrm>
          <a:prstGeom prst="rect">
            <a:avLst/>
          </a:prstGeom>
        </p:spPr>
      </p:pic>
      <p:pic>
        <p:nvPicPr>
          <p:cNvPr id="14" name="Picture 13">
            <a:extLst>
              <a:ext uri="{FF2B5EF4-FFF2-40B4-BE49-F238E27FC236}">
                <a16:creationId xmlns:a16="http://schemas.microsoft.com/office/drawing/2014/main" id="{16693D3B-DA10-C3B1-01C6-E605ACF71752}"/>
              </a:ext>
            </a:extLst>
          </p:cNvPr>
          <p:cNvPicPr>
            <a:picLocks noChangeAspect="1"/>
          </p:cNvPicPr>
          <p:nvPr/>
        </p:nvPicPr>
        <p:blipFill>
          <a:blip r:embed="rId4"/>
          <a:stretch>
            <a:fillRect/>
          </a:stretch>
        </p:blipFill>
        <p:spPr>
          <a:xfrm>
            <a:off x="352038" y="1371600"/>
            <a:ext cx="1171962" cy="1014534"/>
          </a:xfrm>
          <a:prstGeom prst="rect">
            <a:avLst/>
          </a:prstGeom>
        </p:spPr>
      </p:pic>
      <p:sp>
        <p:nvSpPr>
          <p:cNvPr id="2" name="Title 1">
            <a:extLst>
              <a:ext uri="{FF2B5EF4-FFF2-40B4-BE49-F238E27FC236}">
                <a16:creationId xmlns:a16="http://schemas.microsoft.com/office/drawing/2014/main" id="{5EB6BEC1-3307-5A4F-8D5F-F74A82E9687B}"/>
              </a:ext>
            </a:extLst>
          </p:cNvPr>
          <p:cNvSpPr>
            <a:spLocks noGrp="1"/>
          </p:cNvSpPr>
          <p:nvPr>
            <p:ph type="title"/>
          </p:nvPr>
        </p:nvSpPr>
        <p:spPr>
          <a:xfrm>
            <a:off x="435864" y="238062"/>
            <a:ext cx="8229600" cy="792162"/>
          </a:xfrm>
        </p:spPr>
        <p:txBody>
          <a:bodyPr>
            <a:normAutofit/>
          </a:bodyPr>
          <a:lstStyle/>
          <a:p>
            <a:r>
              <a:rPr lang="en-US" dirty="0"/>
              <a:t>Awards</a:t>
            </a:r>
          </a:p>
        </p:txBody>
      </p:sp>
      <p:sp>
        <p:nvSpPr>
          <p:cNvPr id="9" name="Content Placeholder 8">
            <a:extLst>
              <a:ext uri="{FF2B5EF4-FFF2-40B4-BE49-F238E27FC236}">
                <a16:creationId xmlns:a16="http://schemas.microsoft.com/office/drawing/2014/main" id="{9AA78EB1-925F-D060-3C5F-F555B84DAD1E}"/>
              </a:ext>
            </a:extLst>
          </p:cNvPr>
          <p:cNvSpPr>
            <a:spLocks noGrp="1"/>
          </p:cNvSpPr>
          <p:nvPr>
            <p:ph idx="1"/>
          </p:nvPr>
        </p:nvSpPr>
        <p:spPr>
          <a:xfrm>
            <a:off x="478535" y="986758"/>
            <a:ext cx="8008973" cy="451874"/>
          </a:xfrm>
        </p:spPr>
        <p:txBody>
          <a:bodyPr>
            <a:noAutofit/>
          </a:bodyPr>
          <a:lstStyle/>
          <a:p>
            <a:pPr marL="0" indent="0">
              <a:lnSpc>
                <a:spcPct val="110000"/>
              </a:lnSpc>
              <a:spcBef>
                <a:spcPts val="300"/>
              </a:spcBef>
              <a:spcAft>
                <a:spcPts val="300"/>
              </a:spcAft>
              <a:buNone/>
            </a:pPr>
            <a:r>
              <a:rPr lang="en-ZA" sz="1600" dirty="0"/>
              <a:t>To win an award your entry must have achieved the following scores:</a:t>
            </a:r>
          </a:p>
        </p:txBody>
      </p:sp>
      <p:sp>
        <p:nvSpPr>
          <p:cNvPr id="7" name="Content Placeholder 8">
            <a:extLst>
              <a:ext uri="{FF2B5EF4-FFF2-40B4-BE49-F238E27FC236}">
                <a16:creationId xmlns:a16="http://schemas.microsoft.com/office/drawing/2014/main" id="{9052EFAA-BDCB-41E9-53B1-006E363C6C08}"/>
              </a:ext>
            </a:extLst>
          </p:cNvPr>
          <p:cNvSpPr txBox="1">
            <a:spLocks/>
          </p:cNvSpPr>
          <p:nvPr/>
        </p:nvSpPr>
        <p:spPr>
          <a:xfrm>
            <a:off x="3581400" y="4396144"/>
            <a:ext cx="6043051" cy="1115017"/>
          </a:xfrm>
          <a:prstGeom prst="rect">
            <a:avLst/>
          </a:prstGeom>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300"/>
              </a:spcBef>
              <a:spcAft>
                <a:spcPts val="300"/>
              </a:spcAft>
              <a:buNone/>
            </a:pPr>
            <a:r>
              <a:rPr lang="en-ZA" sz="1600" b="1" dirty="0"/>
              <a:t>Chairperson’s Award of Excellence</a:t>
            </a:r>
          </a:p>
          <a:p>
            <a:pPr marL="0" indent="0">
              <a:lnSpc>
                <a:spcPct val="110000"/>
              </a:lnSpc>
              <a:spcBef>
                <a:spcPts val="300"/>
              </a:spcBef>
              <a:spcAft>
                <a:spcPts val="300"/>
              </a:spcAft>
              <a:buNone/>
            </a:pPr>
            <a:r>
              <a:rPr lang="en-ZA" sz="1600" b="1" dirty="0"/>
              <a:t>MACE Award for Outstanding Research</a:t>
            </a:r>
          </a:p>
          <a:p>
            <a:pPr marL="0" indent="0">
              <a:lnSpc>
                <a:spcPct val="110000"/>
              </a:lnSpc>
              <a:spcBef>
                <a:spcPts val="300"/>
              </a:spcBef>
              <a:spcAft>
                <a:spcPts val="300"/>
              </a:spcAft>
              <a:buNone/>
            </a:pPr>
            <a:r>
              <a:rPr lang="en-ZA" sz="1600" b="1" dirty="0"/>
              <a:t>The Severus Cerff Award for Consistent Excellence</a:t>
            </a:r>
            <a:endParaRPr lang="en-ZA" sz="1600" dirty="0"/>
          </a:p>
          <a:p>
            <a:pPr>
              <a:lnSpc>
                <a:spcPct val="110000"/>
              </a:lnSpc>
              <a:spcBef>
                <a:spcPts val="300"/>
              </a:spcBef>
              <a:spcAft>
                <a:spcPts val="300"/>
              </a:spcAft>
            </a:pPr>
            <a:endParaRPr lang="en-ZA" sz="1600" dirty="0"/>
          </a:p>
        </p:txBody>
      </p:sp>
      <p:sp>
        <p:nvSpPr>
          <p:cNvPr id="10" name="TextBox 9">
            <a:extLst>
              <a:ext uri="{FF2B5EF4-FFF2-40B4-BE49-F238E27FC236}">
                <a16:creationId xmlns:a16="http://schemas.microsoft.com/office/drawing/2014/main" id="{5A929C3B-503E-E997-1414-97D548F49912}"/>
              </a:ext>
            </a:extLst>
          </p:cNvPr>
          <p:cNvSpPr txBox="1"/>
          <p:nvPr/>
        </p:nvSpPr>
        <p:spPr>
          <a:xfrm>
            <a:off x="1400562" y="1550745"/>
            <a:ext cx="3323838"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Bronze Award of Excellence</a:t>
            </a:r>
            <a:r>
              <a:rPr lang="en-ZA" sz="1600" dirty="0"/>
              <a:t>: 5.24 to 5.74.</a:t>
            </a:r>
          </a:p>
        </p:txBody>
      </p:sp>
      <p:sp>
        <p:nvSpPr>
          <p:cNvPr id="12" name="TextBox 11">
            <a:extLst>
              <a:ext uri="{FF2B5EF4-FFF2-40B4-BE49-F238E27FC236}">
                <a16:creationId xmlns:a16="http://schemas.microsoft.com/office/drawing/2014/main" id="{225E5B9D-541E-8835-1D4B-2B8EC8969539}"/>
              </a:ext>
            </a:extLst>
          </p:cNvPr>
          <p:cNvSpPr txBox="1"/>
          <p:nvPr/>
        </p:nvSpPr>
        <p:spPr>
          <a:xfrm>
            <a:off x="5625086" y="1550745"/>
            <a:ext cx="2874264" cy="612988"/>
          </a:xfrm>
          <a:prstGeom prst="rect">
            <a:avLst/>
          </a:prstGeom>
          <a:noFill/>
        </p:spPr>
        <p:txBody>
          <a:bodyPr wrap="square">
            <a:spAutoFit/>
          </a:bodyPr>
          <a:lstStyle/>
          <a:p>
            <a:pPr marL="0" indent="0">
              <a:lnSpc>
                <a:spcPct val="110000"/>
              </a:lnSpc>
              <a:spcBef>
                <a:spcPts val="300"/>
              </a:spcBef>
              <a:spcAft>
                <a:spcPts val="300"/>
              </a:spcAft>
              <a:buNone/>
            </a:pPr>
            <a:r>
              <a:rPr lang="en-ZA" sz="1600" b="1" dirty="0"/>
              <a:t>Silver Award of Excellence</a:t>
            </a:r>
            <a:r>
              <a:rPr lang="en-ZA" sz="1600" dirty="0"/>
              <a:t>: 5.75 or higher </a:t>
            </a:r>
          </a:p>
        </p:txBody>
      </p:sp>
      <p:sp>
        <p:nvSpPr>
          <p:cNvPr id="18" name="TextBox 17">
            <a:extLst>
              <a:ext uri="{FF2B5EF4-FFF2-40B4-BE49-F238E27FC236}">
                <a16:creationId xmlns:a16="http://schemas.microsoft.com/office/drawing/2014/main" id="{433B1EC7-67FF-EB30-AC44-F52A773382D0}"/>
              </a:ext>
            </a:extLst>
          </p:cNvPr>
          <p:cNvSpPr txBox="1"/>
          <p:nvPr/>
        </p:nvSpPr>
        <p:spPr>
          <a:xfrm>
            <a:off x="533399" y="2621968"/>
            <a:ext cx="4753709" cy="342145"/>
          </a:xfrm>
          <a:prstGeom prst="rect">
            <a:avLst/>
          </a:prstGeom>
          <a:noFill/>
        </p:spPr>
        <p:txBody>
          <a:bodyPr wrap="square">
            <a:spAutoFit/>
          </a:bodyPr>
          <a:lstStyle/>
          <a:p>
            <a:pPr marL="0" indent="0">
              <a:lnSpc>
                <a:spcPct val="110000"/>
              </a:lnSpc>
              <a:spcBef>
                <a:spcPts val="300"/>
              </a:spcBef>
              <a:spcAft>
                <a:spcPts val="300"/>
              </a:spcAft>
              <a:buFont typeface="Arial" pitchFamily="34" charset="0"/>
              <a:buNone/>
            </a:pPr>
            <a:r>
              <a:rPr lang="en-ZA" sz="1600" dirty="0"/>
              <a:t>Then there are special awards:</a:t>
            </a:r>
          </a:p>
        </p:txBody>
      </p:sp>
      <p:sp>
        <p:nvSpPr>
          <p:cNvPr id="20" name="TextBox 19">
            <a:extLst>
              <a:ext uri="{FF2B5EF4-FFF2-40B4-BE49-F238E27FC236}">
                <a16:creationId xmlns:a16="http://schemas.microsoft.com/office/drawing/2014/main" id="{B21A7753-D54A-FFBE-B6AE-ED8C1DAD7A41}"/>
              </a:ext>
            </a:extLst>
          </p:cNvPr>
          <p:cNvSpPr txBox="1"/>
          <p:nvPr/>
        </p:nvSpPr>
        <p:spPr>
          <a:xfrm>
            <a:off x="1447800" y="3117248"/>
            <a:ext cx="2895600"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Gold Award of Excellence</a:t>
            </a:r>
            <a:r>
              <a:rPr lang="en-ZA" sz="1600" dirty="0"/>
              <a:t>: The highest scoring Silver award winner in a category </a:t>
            </a:r>
          </a:p>
        </p:txBody>
      </p:sp>
      <p:sp>
        <p:nvSpPr>
          <p:cNvPr id="22" name="TextBox 21">
            <a:extLst>
              <a:ext uri="{FF2B5EF4-FFF2-40B4-BE49-F238E27FC236}">
                <a16:creationId xmlns:a16="http://schemas.microsoft.com/office/drawing/2014/main" id="{2C96DD4B-BE4D-37D0-2EF6-87756EBD18C6}"/>
              </a:ext>
            </a:extLst>
          </p:cNvPr>
          <p:cNvSpPr txBox="1"/>
          <p:nvPr/>
        </p:nvSpPr>
        <p:spPr>
          <a:xfrm>
            <a:off x="5625086" y="3117248"/>
            <a:ext cx="3290314" cy="883832"/>
          </a:xfrm>
          <a:prstGeom prst="rect">
            <a:avLst/>
          </a:prstGeom>
          <a:noFill/>
        </p:spPr>
        <p:txBody>
          <a:bodyPr wrap="square">
            <a:spAutoFit/>
          </a:bodyPr>
          <a:lstStyle/>
          <a:p>
            <a:pPr marL="0" indent="0">
              <a:lnSpc>
                <a:spcPct val="110000"/>
              </a:lnSpc>
              <a:spcBef>
                <a:spcPts val="300"/>
              </a:spcBef>
              <a:spcAft>
                <a:spcPts val="300"/>
              </a:spcAft>
              <a:buNone/>
            </a:pPr>
            <a:r>
              <a:rPr lang="en-ZA" sz="1600" b="1" dirty="0"/>
              <a:t>Platinum Award of Excellence: </a:t>
            </a:r>
            <a:r>
              <a:rPr lang="en-ZA" sz="1600" dirty="0"/>
              <a:t>The highest scoring Gold Award winning entry in every division</a:t>
            </a:r>
          </a:p>
        </p:txBody>
      </p:sp>
      <p:pic>
        <p:nvPicPr>
          <p:cNvPr id="24" name="Picture 23">
            <a:extLst>
              <a:ext uri="{FF2B5EF4-FFF2-40B4-BE49-F238E27FC236}">
                <a16:creationId xmlns:a16="http://schemas.microsoft.com/office/drawing/2014/main" id="{10D6845D-1EE9-F89F-9F42-F36CA1B4C7F7}"/>
              </a:ext>
            </a:extLst>
          </p:cNvPr>
          <p:cNvPicPr>
            <a:picLocks noChangeAspect="1"/>
          </p:cNvPicPr>
          <p:nvPr/>
        </p:nvPicPr>
        <p:blipFill>
          <a:blip r:embed="rId5"/>
          <a:stretch>
            <a:fillRect/>
          </a:stretch>
        </p:blipFill>
        <p:spPr>
          <a:xfrm>
            <a:off x="354289" y="3048000"/>
            <a:ext cx="1093511" cy="1070369"/>
          </a:xfrm>
          <a:prstGeom prst="rect">
            <a:avLst/>
          </a:prstGeom>
        </p:spPr>
      </p:pic>
      <p:pic>
        <p:nvPicPr>
          <p:cNvPr id="26" name="Picture 25">
            <a:extLst>
              <a:ext uri="{FF2B5EF4-FFF2-40B4-BE49-F238E27FC236}">
                <a16:creationId xmlns:a16="http://schemas.microsoft.com/office/drawing/2014/main" id="{4844FE0A-0D19-0843-AE49-77912FE7E0E4}"/>
              </a:ext>
            </a:extLst>
          </p:cNvPr>
          <p:cNvPicPr>
            <a:picLocks noChangeAspect="1"/>
          </p:cNvPicPr>
          <p:nvPr/>
        </p:nvPicPr>
        <p:blipFill>
          <a:blip r:embed="rId6"/>
          <a:stretch>
            <a:fillRect/>
          </a:stretch>
        </p:blipFill>
        <p:spPr>
          <a:xfrm>
            <a:off x="4550664" y="3048000"/>
            <a:ext cx="1134524" cy="1047698"/>
          </a:xfrm>
          <a:prstGeom prst="rect">
            <a:avLst/>
          </a:prstGeom>
        </p:spPr>
      </p:pic>
      <p:sp>
        <p:nvSpPr>
          <p:cNvPr id="32" name="Rectangle 31">
            <a:extLst>
              <a:ext uri="{FF2B5EF4-FFF2-40B4-BE49-F238E27FC236}">
                <a16:creationId xmlns:a16="http://schemas.microsoft.com/office/drawing/2014/main" id="{DFD0BE71-8F91-28CD-DD89-9FBD498E6547}"/>
              </a:ext>
            </a:extLst>
          </p:cNvPr>
          <p:cNvSpPr/>
          <p:nvPr/>
        </p:nvSpPr>
        <p:spPr>
          <a:xfrm>
            <a:off x="179294" y="1355754"/>
            <a:ext cx="8736106" cy="1070369"/>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3" name="Rectangle 32">
            <a:extLst>
              <a:ext uri="{FF2B5EF4-FFF2-40B4-BE49-F238E27FC236}">
                <a16:creationId xmlns:a16="http://schemas.microsoft.com/office/drawing/2014/main" id="{75705BED-F6BC-0037-8CDB-E471F3ED9B45}"/>
              </a:ext>
            </a:extLst>
          </p:cNvPr>
          <p:cNvSpPr/>
          <p:nvPr/>
        </p:nvSpPr>
        <p:spPr>
          <a:xfrm>
            <a:off x="179294" y="2964114"/>
            <a:ext cx="8736106" cy="2745444"/>
          </a:xfrm>
          <a:prstGeom prst="rect">
            <a:avLst/>
          </a:prstGeom>
          <a:noFill/>
          <a:ln w="3175">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506876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AC70F-864A-FBDE-676C-33128AB6ADE3}"/>
              </a:ext>
            </a:extLst>
          </p:cNvPr>
          <p:cNvSpPr>
            <a:spLocks noGrp="1"/>
          </p:cNvSpPr>
          <p:nvPr>
            <p:ph type="title"/>
          </p:nvPr>
        </p:nvSpPr>
        <p:spPr/>
        <p:txBody>
          <a:bodyPr/>
          <a:lstStyle/>
          <a:p>
            <a:r>
              <a:rPr lang="en-US" dirty="0"/>
              <a:t>The rules</a:t>
            </a:r>
          </a:p>
        </p:txBody>
      </p:sp>
      <p:sp>
        <p:nvSpPr>
          <p:cNvPr id="3" name="Content Placeholder 2">
            <a:extLst>
              <a:ext uri="{FF2B5EF4-FFF2-40B4-BE49-F238E27FC236}">
                <a16:creationId xmlns:a16="http://schemas.microsoft.com/office/drawing/2014/main" id="{4B33FB28-28AA-63C6-EA1B-585DD5415A68}"/>
              </a:ext>
            </a:extLst>
          </p:cNvPr>
          <p:cNvSpPr>
            <a:spLocks noGrp="1"/>
          </p:cNvSpPr>
          <p:nvPr>
            <p:ph idx="1"/>
          </p:nvPr>
        </p:nvSpPr>
        <p:spPr>
          <a:xfrm>
            <a:off x="457200" y="1129553"/>
            <a:ext cx="8458200" cy="4598894"/>
          </a:xfrm>
        </p:spPr>
        <p:txBody>
          <a:bodyPr>
            <a:noAutofit/>
          </a:bodyPr>
          <a:lstStyle/>
          <a:p>
            <a:r>
              <a:rPr lang="en-US" sz="1800" dirty="0"/>
              <a:t>You must be a member in good standing of MACE.</a:t>
            </a:r>
          </a:p>
          <a:p>
            <a:r>
              <a:rPr lang="en-US" sz="1800" dirty="0"/>
              <a:t>You must ensure that the </a:t>
            </a:r>
            <a:r>
              <a:rPr lang="en-US" sz="1800" dirty="0" err="1"/>
              <a:t>PoP</a:t>
            </a:r>
            <a:r>
              <a:rPr lang="en-US" sz="1800" dirty="0"/>
              <a:t> for the entries reach us by 4 September 2026.</a:t>
            </a:r>
          </a:p>
          <a:p>
            <a:r>
              <a:rPr lang="en-US" sz="1800" dirty="0"/>
              <a:t>The project must have been done between 1 March 2025 and 4 September 2026.</a:t>
            </a:r>
          </a:p>
          <a:p>
            <a:r>
              <a:rPr lang="en-US" sz="1800" dirty="0"/>
              <a:t>Most of the work (51%+) must have been done by you and not by an agency.</a:t>
            </a:r>
          </a:p>
          <a:p>
            <a:r>
              <a:rPr lang="en-US" sz="1800" dirty="0"/>
              <a:t>The “Permission to enter” letter must be signed by the appropriate person – Head of the Department.</a:t>
            </a:r>
          </a:p>
          <a:p>
            <a:r>
              <a:rPr lang="en-ZA" sz="1800" dirty="0"/>
              <a:t>Long-term campaigns may be entered, but the focus must be on the elements that were rolled out from 1 March 2025 to the day the entry is submitted in 2026. </a:t>
            </a:r>
            <a:endParaRPr lang="en-US" sz="1800" dirty="0"/>
          </a:p>
          <a:p>
            <a:r>
              <a:rPr lang="en-ZA" sz="1800" b="1" dirty="0"/>
              <a:t>Entries</a:t>
            </a:r>
            <a:r>
              <a:rPr lang="en-ZA" sz="1800" dirty="0"/>
              <a:t> that have </a:t>
            </a:r>
            <a:r>
              <a:rPr lang="en-ZA" sz="1800" b="1" dirty="0"/>
              <a:t>won</a:t>
            </a:r>
            <a:r>
              <a:rPr lang="en-ZA" sz="1800" dirty="0"/>
              <a:t> in previous years </a:t>
            </a:r>
            <a:r>
              <a:rPr lang="en-ZA" sz="1800" b="1" dirty="0"/>
              <a:t>may not </a:t>
            </a:r>
            <a:r>
              <a:rPr lang="en-ZA" sz="1800" dirty="0"/>
              <a:t>be resubmitted, except if they were part of a multi-year campaign and new elements were added within the time frame.</a:t>
            </a:r>
          </a:p>
          <a:p>
            <a:pPr marL="0" indent="0">
              <a:buNone/>
            </a:pPr>
            <a:endParaRPr lang="en-US" sz="1800" dirty="0"/>
          </a:p>
        </p:txBody>
      </p:sp>
    </p:spTree>
    <p:extLst>
      <p:ext uri="{BB962C8B-B14F-4D97-AF65-F5344CB8AC3E}">
        <p14:creationId xmlns:p14="http://schemas.microsoft.com/office/powerpoint/2010/main" val="2876025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368B1-F8F9-2B0A-A9F6-BC7374E1DE29}"/>
              </a:ext>
            </a:extLst>
          </p:cNvPr>
          <p:cNvSpPr>
            <a:spLocks noGrp="1"/>
          </p:cNvSpPr>
          <p:nvPr>
            <p:ph type="title"/>
          </p:nvPr>
        </p:nvSpPr>
        <p:spPr/>
        <p:txBody>
          <a:bodyPr/>
          <a:lstStyle/>
          <a:p>
            <a:r>
              <a:rPr lang="en-US" dirty="0"/>
              <a:t>The seven-point scale of excellence</a:t>
            </a:r>
          </a:p>
        </p:txBody>
      </p:sp>
      <p:pic>
        <p:nvPicPr>
          <p:cNvPr id="6" name="Picture 5">
            <a:extLst>
              <a:ext uri="{FF2B5EF4-FFF2-40B4-BE49-F238E27FC236}">
                <a16:creationId xmlns:a16="http://schemas.microsoft.com/office/drawing/2014/main" id="{BCD21B5F-547E-A6B3-66F7-833A57DE4344}"/>
              </a:ext>
            </a:extLst>
          </p:cNvPr>
          <p:cNvPicPr>
            <a:picLocks noChangeAspect="1"/>
          </p:cNvPicPr>
          <p:nvPr/>
        </p:nvPicPr>
        <p:blipFill>
          <a:blip r:embed="rId2"/>
          <a:stretch>
            <a:fillRect/>
          </a:stretch>
        </p:blipFill>
        <p:spPr>
          <a:xfrm>
            <a:off x="488576" y="1143000"/>
            <a:ext cx="7563906" cy="4448796"/>
          </a:xfrm>
          <a:prstGeom prst="rect">
            <a:avLst/>
          </a:prstGeom>
        </p:spPr>
      </p:pic>
    </p:spTree>
    <p:extLst>
      <p:ext uri="{BB962C8B-B14F-4D97-AF65-F5344CB8AC3E}">
        <p14:creationId xmlns:p14="http://schemas.microsoft.com/office/powerpoint/2010/main" val="3829964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7974934-BDB4-FF81-0640-03DA5F0BECAB}"/>
              </a:ext>
            </a:extLst>
          </p:cNvPr>
          <p:cNvSpPr>
            <a:spLocks noGrp="1"/>
          </p:cNvSpPr>
          <p:nvPr>
            <p:ph type="title"/>
          </p:nvPr>
        </p:nvSpPr>
        <p:spPr>
          <a:xfrm>
            <a:off x="457200" y="274638"/>
            <a:ext cx="8229600" cy="1020762"/>
          </a:xfrm>
        </p:spPr>
        <p:txBody>
          <a:bodyPr/>
          <a:lstStyle/>
          <a:p>
            <a:r>
              <a:rPr lang="en-US" dirty="0"/>
              <a:t>Disqualification</a:t>
            </a:r>
          </a:p>
        </p:txBody>
      </p:sp>
      <p:sp>
        <p:nvSpPr>
          <p:cNvPr id="3" name="Content Placeholder 2">
            <a:extLst>
              <a:ext uri="{FF2B5EF4-FFF2-40B4-BE49-F238E27FC236}">
                <a16:creationId xmlns:a16="http://schemas.microsoft.com/office/drawing/2014/main" id="{E918EE86-2431-DB47-8EF8-6C63867A37D8}"/>
              </a:ext>
            </a:extLst>
          </p:cNvPr>
          <p:cNvSpPr>
            <a:spLocks noGrp="1"/>
          </p:cNvSpPr>
          <p:nvPr>
            <p:ph sz="half" idx="2"/>
          </p:nvPr>
        </p:nvSpPr>
        <p:spPr>
          <a:xfrm>
            <a:off x="3581400" y="1295400"/>
            <a:ext cx="5334000" cy="4490104"/>
          </a:xfrm>
        </p:spPr>
        <p:txBody>
          <a:bodyPr>
            <a:normAutofit fontScale="92500" lnSpcReduction="10000"/>
          </a:bodyPr>
          <a:lstStyle/>
          <a:p>
            <a:pPr marL="0" indent="0">
              <a:lnSpc>
                <a:spcPct val="110000"/>
              </a:lnSpc>
              <a:buNone/>
            </a:pPr>
            <a:r>
              <a:rPr lang="en-ZA" sz="1600" dirty="0"/>
              <a:t>Our goal is to recognise excellence, not to disqualify entries. However, to ensure fairness for all entrants, entries may be disqualified if:</a:t>
            </a:r>
          </a:p>
          <a:p>
            <a:pPr>
              <a:lnSpc>
                <a:spcPct val="110000"/>
              </a:lnSpc>
            </a:pPr>
            <a:r>
              <a:rPr lang="en-ZA" sz="1600" dirty="0"/>
              <a:t>You did not use the entry form on the 2026 MACE Excellence Awards website.</a:t>
            </a:r>
          </a:p>
          <a:p>
            <a:pPr>
              <a:lnSpc>
                <a:spcPct val="110000"/>
              </a:lnSpc>
            </a:pPr>
            <a:r>
              <a:rPr lang="en-ZA" sz="1600" dirty="0"/>
              <a:t>They consist mainly of syndicated, reprinted, or stock material.</a:t>
            </a:r>
          </a:p>
          <a:p>
            <a:pPr>
              <a:lnSpc>
                <a:spcPct val="110000"/>
              </a:lnSpc>
            </a:pPr>
            <a:r>
              <a:rPr lang="en-ZA" sz="1600" dirty="0"/>
              <a:t>Work plans or supporting documentation exceed the prescribed length.</a:t>
            </a:r>
          </a:p>
          <a:p>
            <a:pPr>
              <a:lnSpc>
                <a:spcPct val="110000"/>
              </a:lnSpc>
            </a:pPr>
            <a:r>
              <a:rPr lang="en-ZA" sz="1600" dirty="0"/>
              <a:t>The project falls outside the specified eligibility period.</a:t>
            </a:r>
          </a:p>
          <a:p>
            <a:pPr>
              <a:lnSpc>
                <a:spcPct val="110000"/>
              </a:lnSpc>
            </a:pPr>
            <a:r>
              <a:rPr lang="en-ZA" sz="1600" dirty="0"/>
              <a:t>Submission requirements outlined in the Entry Guidelines have not been met.</a:t>
            </a:r>
          </a:p>
          <a:p>
            <a:pPr marL="0" indent="0">
              <a:lnSpc>
                <a:spcPct val="110000"/>
              </a:lnSpc>
              <a:buNone/>
            </a:pPr>
            <a:r>
              <a:rPr lang="en-ZA" sz="1600" dirty="0"/>
              <a:t>A final review of your entry against the guidelines before submission can help avoid disappointment.</a:t>
            </a:r>
          </a:p>
          <a:p>
            <a:pPr lvl="1"/>
            <a:endParaRPr lang="en-US" sz="1600" dirty="0"/>
          </a:p>
        </p:txBody>
      </p:sp>
      <p:pic>
        <p:nvPicPr>
          <p:cNvPr id="9" name="Graphic 8" descr="Badge Cross outline">
            <a:extLst>
              <a:ext uri="{FF2B5EF4-FFF2-40B4-BE49-F238E27FC236}">
                <a16:creationId xmlns:a16="http://schemas.microsoft.com/office/drawing/2014/main" id="{0667E114-D61F-F336-5C8C-BD77145B44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8600" y="1524000"/>
            <a:ext cx="3581400" cy="3581400"/>
          </a:xfrm>
          <a:prstGeom prst="rect">
            <a:avLst/>
          </a:prstGeom>
        </p:spPr>
      </p:pic>
    </p:spTree>
    <p:extLst>
      <p:ext uri="{BB962C8B-B14F-4D97-AF65-F5344CB8AC3E}">
        <p14:creationId xmlns:p14="http://schemas.microsoft.com/office/powerpoint/2010/main" val="1942154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BB9FBD0-94CC-E851-50B3-C89F20E68A5A}"/>
              </a:ext>
            </a:extLst>
          </p:cNvPr>
          <p:cNvSpPr>
            <a:spLocks noGrp="1"/>
          </p:cNvSpPr>
          <p:nvPr>
            <p:ph type="title"/>
          </p:nvPr>
        </p:nvSpPr>
        <p:spPr>
          <a:xfrm>
            <a:off x="457200" y="274638"/>
            <a:ext cx="8229600" cy="1020762"/>
          </a:xfrm>
        </p:spPr>
        <p:txBody>
          <a:bodyPr>
            <a:normAutofit/>
          </a:bodyPr>
          <a:lstStyle/>
          <a:p>
            <a:r>
              <a:rPr lang="en-US" sz="2400" dirty="0"/>
              <a:t>The weighting of the work plan and the work sample</a:t>
            </a:r>
          </a:p>
        </p:txBody>
      </p:sp>
      <p:pic>
        <p:nvPicPr>
          <p:cNvPr id="25" name="Picture 24">
            <a:extLst>
              <a:ext uri="{FF2B5EF4-FFF2-40B4-BE49-F238E27FC236}">
                <a16:creationId xmlns:a16="http://schemas.microsoft.com/office/drawing/2014/main" id="{57052973-5279-5502-6265-CCC4C6BFC266}"/>
              </a:ext>
            </a:extLst>
          </p:cNvPr>
          <p:cNvPicPr>
            <a:picLocks noChangeAspect="1"/>
          </p:cNvPicPr>
          <p:nvPr/>
        </p:nvPicPr>
        <p:blipFill>
          <a:blip r:embed="rId3"/>
          <a:stretch>
            <a:fillRect/>
          </a:stretch>
        </p:blipFill>
        <p:spPr>
          <a:xfrm>
            <a:off x="3246368" y="2385207"/>
            <a:ext cx="2706529" cy="2580644"/>
          </a:xfrm>
          <a:prstGeom prst="rect">
            <a:avLst/>
          </a:prstGeom>
        </p:spPr>
      </p:pic>
      <p:pic>
        <p:nvPicPr>
          <p:cNvPr id="27" name="Picture 26">
            <a:extLst>
              <a:ext uri="{FF2B5EF4-FFF2-40B4-BE49-F238E27FC236}">
                <a16:creationId xmlns:a16="http://schemas.microsoft.com/office/drawing/2014/main" id="{61164466-FEA3-9144-D127-177C230A2D71}"/>
              </a:ext>
            </a:extLst>
          </p:cNvPr>
          <p:cNvPicPr>
            <a:picLocks noChangeAspect="1"/>
          </p:cNvPicPr>
          <p:nvPr/>
        </p:nvPicPr>
        <p:blipFill>
          <a:blip r:embed="rId4"/>
          <a:stretch>
            <a:fillRect/>
          </a:stretch>
        </p:blipFill>
        <p:spPr>
          <a:xfrm>
            <a:off x="6172200" y="2385207"/>
            <a:ext cx="2690793" cy="2588511"/>
          </a:xfrm>
          <a:prstGeom prst="rect">
            <a:avLst/>
          </a:prstGeom>
        </p:spPr>
      </p:pic>
      <p:sp>
        <p:nvSpPr>
          <p:cNvPr id="28" name="TextBox 27">
            <a:extLst>
              <a:ext uri="{FF2B5EF4-FFF2-40B4-BE49-F238E27FC236}">
                <a16:creationId xmlns:a16="http://schemas.microsoft.com/office/drawing/2014/main" id="{24CF3B19-8761-41BF-1271-5689C319C9D8}"/>
              </a:ext>
            </a:extLst>
          </p:cNvPr>
          <p:cNvSpPr txBox="1"/>
          <p:nvPr/>
        </p:nvSpPr>
        <p:spPr>
          <a:xfrm>
            <a:off x="533400" y="1317237"/>
            <a:ext cx="7086600" cy="646331"/>
          </a:xfrm>
          <a:prstGeom prst="rect">
            <a:avLst/>
          </a:prstGeom>
          <a:noFill/>
        </p:spPr>
        <p:txBody>
          <a:bodyPr wrap="square" rtlCol="0">
            <a:spAutoFit/>
          </a:bodyPr>
          <a:lstStyle/>
          <a:p>
            <a:r>
              <a:rPr lang="en-US" dirty="0"/>
              <a:t>The scoring of the different elements in the different divisions is the same, but the weighting of the work plan and the work sample differ:</a:t>
            </a:r>
            <a:endParaRPr lang="en-ZA" dirty="0"/>
          </a:p>
        </p:txBody>
      </p:sp>
      <p:grpSp>
        <p:nvGrpSpPr>
          <p:cNvPr id="3" name="Group 2">
            <a:extLst>
              <a:ext uri="{FF2B5EF4-FFF2-40B4-BE49-F238E27FC236}">
                <a16:creationId xmlns:a16="http://schemas.microsoft.com/office/drawing/2014/main" id="{569D57ED-9D4C-AD9A-D28C-B07A52628F22}"/>
              </a:ext>
            </a:extLst>
          </p:cNvPr>
          <p:cNvGrpSpPr/>
          <p:nvPr/>
        </p:nvGrpSpPr>
        <p:grpSpPr>
          <a:xfrm>
            <a:off x="116969" y="2385207"/>
            <a:ext cx="2910096" cy="2756647"/>
            <a:chOff x="116969" y="2385207"/>
            <a:chExt cx="2910096" cy="2756647"/>
          </a:xfrm>
        </p:grpSpPr>
        <p:pic>
          <p:nvPicPr>
            <p:cNvPr id="23" name="Picture 22">
              <a:extLst>
                <a:ext uri="{FF2B5EF4-FFF2-40B4-BE49-F238E27FC236}">
                  <a16:creationId xmlns:a16="http://schemas.microsoft.com/office/drawing/2014/main" id="{A0D12BBD-3FD4-51DF-943C-6EBDDF26CE84}"/>
                </a:ext>
              </a:extLst>
            </p:cNvPr>
            <p:cNvPicPr>
              <a:picLocks noChangeAspect="1"/>
            </p:cNvPicPr>
            <p:nvPr/>
          </p:nvPicPr>
          <p:blipFill>
            <a:blip r:embed="rId5"/>
            <a:stretch>
              <a:fillRect/>
            </a:stretch>
          </p:blipFill>
          <p:spPr>
            <a:xfrm>
              <a:off x="249536" y="2385207"/>
              <a:ext cx="2722264" cy="2604247"/>
            </a:xfrm>
            <a:prstGeom prst="rect">
              <a:avLst/>
            </a:prstGeom>
          </p:spPr>
        </p:pic>
        <p:sp>
          <p:nvSpPr>
            <p:cNvPr id="2" name="Oval 1">
              <a:extLst>
                <a:ext uri="{FF2B5EF4-FFF2-40B4-BE49-F238E27FC236}">
                  <a16:creationId xmlns:a16="http://schemas.microsoft.com/office/drawing/2014/main" id="{6414AA53-2C7B-7167-BA7F-E2EA5EBE3CBB}"/>
                </a:ext>
              </a:extLst>
            </p:cNvPr>
            <p:cNvSpPr/>
            <p:nvPr/>
          </p:nvSpPr>
          <p:spPr>
            <a:xfrm>
              <a:off x="116969" y="2385207"/>
              <a:ext cx="2910096" cy="2756647"/>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Tree>
    <p:extLst>
      <p:ext uri="{BB962C8B-B14F-4D97-AF65-F5344CB8AC3E}">
        <p14:creationId xmlns:p14="http://schemas.microsoft.com/office/powerpoint/2010/main" val="1104127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B2341BEA-7582-68FE-2AB0-CDC51360BD62}"/>
              </a:ext>
            </a:extLst>
          </p:cNvPr>
          <p:cNvPicPr>
            <a:picLocks noChangeAspect="1"/>
          </p:cNvPicPr>
          <p:nvPr/>
        </p:nvPicPr>
        <p:blipFill>
          <a:blip r:embed="rId2"/>
          <a:stretch>
            <a:fillRect/>
          </a:stretch>
        </p:blipFill>
        <p:spPr>
          <a:xfrm>
            <a:off x="392538" y="4153365"/>
            <a:ext cx="4789062" cy="1076475"/>
          </a:xfrm>
          <a:prstGeom prst="rect">
            <a:avLst/>
          </a:prstGeom>
        </p:spPr>
      </p:pic>
      <p:pic>
        <p:nvPicPr>
          <p:cNvPr id="15" name="Picture 14">
            <a:extLst>
              <a:ext uri="{FF2B5EF4-FFF2-40B4-BE49-F238E27FC236}">
                <a16:creationId xmlns:a16="http://schemas.microsoft.com/office/drawing/2014/main" id="{DCF86F18-AD9C-8B4E-BE26-FDBDBA3C8D20}"/>
              </a:ext>
            </a:extLst>
          </p:cNvPr>
          <p:cNvPicPr>
            <a:picLocks noChangeAspect="1"/>
          </p:cNvPicPr>
          <p:nvPr/>
        </p:nvPicPr>
        <p:blipFill>
          <a:blip r:embed="rId3"/>
          <a:stretch>
            <a:fillRect/>
          </a:stretch>
        </p:blipFill>
        <p:spPr>
          <a:xfrm>
            <a:off x="300317" y="2612180"/>
            <a:ext cx="4957483" cy="1057423"/>
          </a:xfrm>
          <a:prstGeom prst="rect">
            <a:avLst/>
          </a:prstGeom>
        </p:spPr>
      </p:pic>
      <p:pic>
        <p:nvPicPr>
          <p:cNvPr id="13" name="Picture 12">
            <a:extLst>
              <a:ext uri="{FF2B5EF4-FFF2-40B4-BE49-F238E27FC236}">
                <a16:creationId xmlns:a16="http://schemas.microsoft.com/office/drawing/2014/main" id="{07D3B8EB-8B3D-4D06-3E99-EE8115B71CCE}"/>
              </a:ext>
            </a:extLst>
          </p:cNvPr>
          <p:cNvPicPr>
            <a:picLocks noChangeAspect="1"/>
          </p:cNvPicPr>
          <p:nvPr/>
        </p:nvPicPr>
        <p:blipFill>
          <a:blip r:embed="rId4"/>
          <a:stretch>
            <a:fillRect/>
          </a:stretch>
        </p:blipFill>
        <p:spPr>
          <a:xfrm>
            <a:off x="300318" y="791329"/>
            <a:ext cx="5087060" cy="1152686"/>
          </a:xfrm>
          <a:prstGeom prst="rect">
            <a:avLst/>
          </a:prstGeom>
        </p:spPr>
      </p:pic>
      <p:sp>
        <p:nvSpPr>
          <p:cNvPr id="2" name="Title 1">
            <a:extLst>
              <a:ext uri="{FF2B5EF4-FFF2-40B4-BE49-F238E27FC236}">
                <a16:creationId xmlns:a16="http://schemas.microsoft.com/office/drawing/2014/main" id="{086FAB00-B75E-64EB-A728-12D04F938428}"/>
              </a:ext>
            </a:extLst>
          </p:cNvPr>
          <p:cNvSpPr>
            <a:spLocks noGrp="1"/>
          </p:cNvSpPr>
          <p:nvPr>
            <p:ph type="title"/>
          </p:nvPr>
        </p:nvSpPr>
        <p:spPr>
          <a:xfrm>
            <a:off x="457200" y="253445"/>
            <a:ext cx="8229600" cy="646331"/>
          </a:xfrm>
        </p:spPr>
        <p:txBody>
          <a:bodyPr/>
          <a:lstStyle/>
          <a:p>
            <a:r>
              <a:rPr lang="en-US" dirty="0"/>
              <a:t>Where to enter your project</a:t>
            </a:r>
          </a:p>
        </p:txBody>
      </p:sp>
      <p:sp>
        <p:nvSpPr>
          <p:cNvPr id="7" name="TextBox 6">
            <a:extLst>
              <a:ext uri="{FF2B5EF4-FFF2-40B4-BE49-F238E27FC236}">
                <a16:creationId xmlns:a16="http://schemas.microsoft.com/office/drawing/2014/main" id="{F486B60E-39B9-F13D-4370-72F924822A90}"/>
              </a:ext>
            </a:extLst>
          </p:cNvPr>
          <p:cNvSpPr txBox="1"/>
          <p:nvPr/>
        </p:nvSpPr>
        <p:spPr>
          <a:xfrm>
            <a:off x="1148820" y="1992868"/>
            <a:ext cx="1905000" cy="369332"/>
          </a:xfrm>
          <a:prstGeom prst="rect">
            <a:avLst/>
          </a:prstGeom>
          <a:noFill/>
        </p:spPr>
        <p:txBody>
          <a:bodyPr wrap="square" rtlCol="0">
            <a:spAutoFit/>
          </a:bodyPr>
          <a:lstStyle/>
          <a:p>
            <a:r>
              <a:rPr lang="en-US" b="1" dirty="0"/>
              <a:t>8 categories</a:t>
            </a:r>
          </a:p>
        </p:txBody>
      </p:sp>
      <p:sp>
        <p:nvSpPr>
          <p:cNvPr id="8" name="TextBox 7">
            <a:extLst>
              <a:ext uri="{FF2B5EF4-FFF2-40B4-BE49-F238E27FC236}">
                <a16:creationId xmlns:a16="http://schemas.microsoft.com/office/drawing/2014/main" id="{FD519964-AD62-3EE9-7357-1469D34D94FE}"/>
              </a:ext>
            </a:extLst>
          </p:cNvPr>
          <p:cNvSpPr txBox="1"/>
          <p:nvPr/>
        </p:nvSpPr>
        <p:spPr>
          <a:xfrm>
            <a:off x="1148820" y="3669268"/>
            <a:ext cx="1905000" cy="369332"/>
          </a:xfrm>
          <a:prstGeom prst="rect">
            <a:avLst/>
          </a:prstGeom>
          <a:noFill/>
        </p:spPr>
        <p:txBody>
          <a:bodyPr wrap="square" rtlCol="0">
            <a:spAutoFit/>
          </a:bodyPr>
          <a:lstStyle/>
          <a:p>
            <a:r>
              <a:rPr lang="en-US" b="1" dirty="0"/>
              <a:t> 12 categories</a:t>
            </a:r>
          </a:p>
        </p:txBody>
      </p:sp>
      <p:sp>
        <p:nvSpPr>
          <p:cNvPr id="9" name="TextBox 8">
            <a:extLst>
              <a:ext uri="{FF2B5EF4-FFF2-40B4-BE49-F238E27FC236}">
                <a16:creationId xmlns:a16="http://schemas.microsoft.com/office/drawing/2014/main" id="{05B3F7E0-E714-842E-9914-1157A077D877}"/>
              </a:ext>
            </a:extLst>
          </p:cNvPr>
          <p:cNvSpPr txBox="1"/>
          <p:nvPr/>
        </p:nvSpPr>
        <p:spPr>
          <a:xfrm>
            <a:off x="1148820" y="5257800"/>
            <a:ext cx="1905000" cy="369332"/>
          </a:xfrm>
          <a:prstGeom prst="rect">
            <a:avLst/>
          </a:prstGeom>
          <a:noFill/>
        </p:spPr>
        <p:txBody>
          <a:bodyPr wrap="square" rtlCol="0">
            <a:spAutoFit/>
          </a:bodyPr>
          <a:lstStyle/>
          <a:p>
            <a:r>
              <a:rPr lang="en-US" b="1" dirty="0"/>
              <a:t>8 categories</a:t>
            </a:r>
          </a:p>
        </p:txBody>
      </p:sp>
      <p:sp>
        <p:nvSpPr>
          <p:cNvPr id="10" name="TextBox 9">
            <a:extLst>
              <a:ext uri="{FF2B5EF4-FFF2-40B4-BE49-F238E27FC236}">
                <a16:creationId xmlns:a16="http://schemas.microsoft.com/office/drawing/2014/main" id="{8598A96D-DD7E-F978-FE6E-0DCB021CA8CF}"/>
              </a:ext>
            </a:extLst>
          </p:cNvPr>
          <p:cNvSpPr txBox="1"/>
          <p:nvPr/>
        </p:nvSpPr>
        <p:spPr>
          <a:xfrm>
            <a:off x="2872388" y="1957036"/>
            <a:ext cx="5749751" cy="523220"/>
          </a:xfrm>
          <a:prstGeom prst="rect">
            <a:avLst/>
          </a:prstGeom>
          <a:noFill/>
          <a:ln w="28575">
            <a:solidFill>
              <a:srgbClr val="C8102E"/>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Campaigns typically include a range of communication platforms, be run over more than one day, and aim at one or more target groups.</a:t>
            </a:r>
          </a:p>
        </p:txBody>
      </p:sp>
      <p:sp>
        <p:nvSpPr>
          <p:cNvPr id="11" name="TextBox 10">
            <a:extLst>
              <a:ext uri="{FF2B5EF4-FFF2-40B4-BE49-F238E27FC236}">
                <a16:creationId xmlns:a16="http://schemas.microsoft.com/office/drawing/2014/main" id="{8142DEB9-20A2-EC66-2435-EBB544CFE85F}"/>
              </a:ext>
            </a:extLst>
          </p:cNvPr>
          <p:cNvSpPr txBox="1"/>
          <p:nvPr/>
        </p:nvSpPr>
        <p:spPr>
          <a:xfrm>
            <a:off x="2872388" y="3634180"/>
            <a:ext cx="5749751" cy="523220"/>
          </a:xfrm>
          <a:prstGeom prst="rect">
            <a:avLst/>
          </a:prstGeom>
          <a:noFill/>
          <a:ln w="28575">
            <a:solidFill>
              <a:srgbClr val="7A9A0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focuses on the media or channels you use to communicate your message to your target groups</a:t>
            </a:r>
            <a:endParaRPr lang="en-US" sz="1400" dirty="0"/>
          </a:p>
        </p:txBody>
      </p:sp>
      <p:sp>
        <p:nvSpPr>
          <p:cNvPr id="12" name="TextBox 11">
            <a:extLst>
              <a:ext uri="{FF2B5EF4-FFF2-40B4-BE49-F238E27FC236}">
                <a16:creationId xmlns:a16="http://schemas.microsoft.com/office/drawing/2014/main" id="{806435F4-142B-CDBE-CF9F-2186DB195B71}"/>
              </a:ext>
            </a:extLst>
          </p:cNvPr>
          <p:cNvSpPr txBox="1"/>
          <p:nvPr/>
        </p:nvSpPr>
        <p:spPr>
          <a:xfrm>
            <a:off x="2872388" y="5191780"/>
            <a:ext cx="5749751" cy="523220"/>
          </a:xfrm>
          <a:prstGeom prst="rect">
            <a:avLst/>
          </a:prstGeom>
          <a:noFill/>
          <a:ln w="28575">
            <a:solidFill>
              <a:schemeClr val="tx1"/>
            </a:solidFill>
          </a:ln>
        </p:spPr>
        <p:txBody>
          <a:bodyPr wrap="square" rtlCol="0">
            <a:spAutoFit/>
          </a:bodyPr>
          <a:lstStyle/>
          <a:p>
            <a:r>
              <a:rPr lang="en-ZA" sz="1400" i="1" dirty="0">
                <a:effectLst/>
                <a:latin typeface="Arial" panose="020B0604020202020204" pitchFamily="34" charset="0"/>
                <a:ea typeface="Arial" panose="020B0604020202020204" pitchFamily="34" charset="0"/>
              </a:rPr>
              <a:t>This division recognises the specific skills used to achieve the communication objectives. </a:t>
            </a:r>
          </a:p>
        </p:txBody>
      </p:sp>
    </p:spTree>
    <p:extLst>
      <p:ext uri="{BB962C8B-B14F-4D97-AF65-F5344CB8AC3E}">
        <p14:creationId xmlns:p14="http://schemas.microsoft.com/office/powerpoint/2010/main" val="837283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AE5ADF-1772-7ABF-1F53-79F053E457F3}"/>
              </a:ext>
            </a:extLst>
          </p:cNvPr>
          <p:cNvSpPr>
            <a:spLocks noGrp="1"/>
          </p:cNvSpPr>
          <p:nvPr>
            <p:ph idx="1"/>
          </p:nvPr>
        </p:nvSpPr>
        <p:spPr>
          <a:xfrm>
            <a:off x="2971800" y="1181100"/>
            <a:ext cx="5486400" cy="1333500"/>
          </a:xfrm>
          <a:ln w="19050">
            <a:solidFill>
              <a:srgbClr val="C8102E"/>
            </a:solidFill>
          </a:ln>
        </p:spPr>
        <p:txBody>
          <a:bodyPr>
            <a:normAutofit/>
          </a:bodyPr>
          <a:lstStyle/>
          <a:p>
            <a:pPr>
              <a:lnSpc>
                <a:spcPct val="150000"/>
              </a:lnSpc>
            </a:pPr>
            <a:r>
              <a:rPr lang="en-ZA" dirty="0"/>
              <a:t>Read the </a:t>
            </a:r>
            <a:r>
              <a:rPr lang="en-ZA" u="sng" dirty="0"/>
              <a:t>division</a:t>
            </a:r>
            <a:r>
              <a:rPr lang="en-ZA" dirty="0"/>
              <a:t> definitions carefully.</a:t>
            </a:r>
          </a:p>
          <a:p>
            <a:pPr>
              <a:lnSpc>
                <a:spcPct val="150000"/>
              </a:lnSpc>
            </a:pPr>
            <a:r>
              <a:rPr lang="en-ZA" dirty="0"/>
              <a:t>Choose the most appropriate </a:t>
            </a:r>
            <a:r>
              <a:rPr lang="en-ZA" u="sng" dirty="0"/>
              <a:t>category.</a:t>
            </a:r>
          </a:p>
        </p:txBody>
      </p:sp>
      <p:sp>
        <p:nvSpPr>
          <p:cNvPr id="4" name="Content Placeholder 2">
            <a:extLst>
              <a:ext uri="{FF2B5EF4-FFF2-40B4-BE49-F238E27FC236}">
                <a16:creationId xmlns:a16="http://schemas.microsoft.com/office/drawing/2014/main" id="{83D3BD76-2686-C7C1-3E0A-BBF0DABD0934}"/>
              </a:ext>
            </a:extLst>
          </p:cNvPr>
          <p:cNvSpPr txBox="1">
            <a:spLocks/>
          </p:cNvSpPr>
          <p:nvPr/>
        </p:nvSpPr>
        <p:spPr>
          <a:xfrm>
            <a:off x="2971800" y="3429000"/>
            <a:ext cx="5486400" cy="1139174"/>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dirty="0"/>
              <a:t>Individual elements may be entered separately.</a:t>
            </a:r>
          </a:p>
        </p:txBody>
      </p:sp>
      <p:sp>
        <p:nvSpPr>
          <p:cNvPr id="5" name="Arrow: Pentagon 4">
            <a:extLst>
              <a:ext uri="{FF2B5EF4-FFF2-40B4-BE49-F238E27FC236}">
                <a16:creationId xmlns:a16="http://schemas.microsoft.com/office/drawing/2014/main" id="{1B7437D4-992C-DE1E-F5CC-CE6136995469}"/>
              </a:ext>
            </a:extLst>
          </p:cNvPr>
          <p:cNvSpPr/>
          <p:nvPr/>
        </p:nvSpPr>
        <p:spPr>
          <a:xfrm>
            <a:off x="609600" y="3619500"/>
            <a:ext cx="2209803" cy="758174"/>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Remember</a:t>
            </a:r>
          </a:p>
        </p:txBody>
      </p:sp>
      <p:sp>
        <p:nvSpPr>
          <p:cNvPr id="6" name="Arrow: Pentagon 5">
            <a:extLst>
              <a:ext uri="{FF2B5EF4-FFF2-40B4-BE49-F238E27FC236}">
                <a16:creationId xmlns:a16="http://schemas.microsoft.com/office/drawing/2014/main" id="{2EF99EFD-FD36-D16C-FFF8-15E199022827}"/>
              </a:ext>
            </a:extLst>
          </p:cNvPr>
          <p:cNvSpPr/>
          <p:nvPr/>
        </p:nvSpPr>
        <p:spPr>
          <a:xfrm>
            <a:off x="609600" y="1526540"/>
            <a:ext cx="2209803" cy="758174"/>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2400" dirty="0"/>
              <a:t>Important</a:t>
            </a:r>
          </a:p>
        </p:txBody>
      </p:sp>
    </p:spTree>
    <p:extLst>
      <p:ext uri="{BB962C8B-B14F-4D97-AF65-F5344CB8AC3E}">
        <p14:creationId xmlns:p14="http://schemas.microsoft.com/office/powerpoint/2010/main" val="3089710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191802-9C26-252A-73D5-3938790DEEAE}"/>
              </a:ext>
            </a:extLst>
          </p:cNvPr>
          <p:cNvSpPr>
            <a:spLocks noGrp="1"/>
          </p:cNvSpPr>
          <p:nvPr>
            <p:ph type="ctrTitle"/>
          </p:nvPr>
        </p:nvSpPr>
        <p:spPr>
          <a:xfrm>
            <a:off x="1905000" y="1619071"/>
            <a:ext cx="6858000" cy="1470025"/>
          </a:xfrm>
        </p:spPr>
        <p:txBody>
          <a:bodyPr>
            <a:normAutofit/>
          </a:bodyPr>
          <a:lstStyle/>
          <a:p>
            <a:r>
              <a:rPr lang="en-US" sz="3600" dirty="0"/>
              <a:t>Preparing a Campaign entry</a:t>
            </a:r>
          </a:p>
        </p:txBody>
      </p:sp>
      <p:pic>
        <p:nvPicPr>
          <p:cNvPr id="12" name="Picture 11">
            <a:extLst>
              <a:ext uri="{FF2B5EF4-FFF2-40B4-BE49-F238E27FC236}">
                <a16:creationId xmlns:a16="http://schemas.microsoft.com/office/drawing/2014/main" id="{D459E19D-3162-3ABA-8950-C6E797870573}"/>
              </a:ext>
            </a:extLst>
          </p:cNvPr>
          <p:cNvPicPr>
            <a:picLocks noChangeAspect="1"/>
          </p:cNvPicPr>
          <p:nvPr/>
        </p:nvPicPr>
        <p:blipFill>
          <a:blip r:embed="rId3"/>
          <a:stretch>
            <a:fillRect/>
          </a:stretch>
        </p:blipFill>
        <p:spPr>
          <a:xfrm>
            <a:off x="762000" y="1844412"/>
            <a:ext cx="1519386" cy="1233224"/>
          </a:xfrm>
          <a:prstGeom prst="rect">
            <a:avLst/>
          </a:prstGeom>
        </p:spPr>
      </p:pic>
      <p:sp>
        <p:nvSpPr>
          <p:cNvPr id="13" name="TextBox 12">
            <a:extLst>
              <a:ext uri="{FF2B5EF4-FFF2-40B4-BE49-F238E27FC236}">
                <a16:creationId xmlns:a16="http://schemas.microsoft.com/office/drawing/2014/main" id="{415DCE8A-5AD8-C133-AF7A-F9097B184874}"/>
              </a:ext>
            </a:extLst>
          </p:cNvPr>
          <p:cNvSpPr txBox="1"/>
          <p:nvPr/>
        </p:nvSpPr>
        <p:spPr>
          <a:xfrm>
            <a:off x="990600" y="3842660"/>
            <a:ext cx="7467600" cy="1287532"/>
          </a:xfrm>
          <a:prstGeom prst="rect">
            <a:avLst/>
          </a:prstGeom>
          <a:noFill/>
          <a:ln w="38100">
            <a:solidFill>
              <a:srgbClr val="C8102E"/>
            </a:solidFill>
          </a:ln>
        </p:spPr>
        <p:txBody>
          <a:bodyPr wrap="square">
            <a:spAutoFit/>
          </a:bodyPr>
          <a:lstStyle/>
          <a:p>
            <a:pPr algn="ctr">
              <a:lnSpc>
                <a:spcPct val="150000"/>
              </a:lnSpc>
            </a:pPr>
            <a:r>
              <a:rPr lang="en-US" b="0" i="0" u="none" strike="noStrike" baseline="0" dirty="0">
                <a:latin typeface="+mj-lt"/>
              </a:rPr>
              <a:t>Use the entry form on the MACE website to provide the information for your work plan and work sample. If you do not use the entry form, your entry will be disqualified and not evaluated.</a:t>
            </a:r>
            <a:endParaRPr lang="en-ZA" dirty="0">
              <a:latin typeface="+mj-lt"/>
            </a:endParaRPr>
          </a:p>
        </p:txBody>
      </p:sp>
    </p:spTree>
    <p:extLst>
      <p:ext uri="{BB962C8B-B14F-4D97-AF65-F5344CB8AC3E}">
        <p14:creationId xmlns:p14="http://schemas.microsoft.com/office/powerpoint/2010/main" val="44723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405B26A-162E-F68D-3823-5E2DC7FED1EC}"/>
              </a:ext>
            </a:extLst>
          </p:cNvPr>
          <p:cNvSpPr>
            <a:spLocks noGrp="1"/>
          </p:cNvSpPr>
          <p:nvPr>
            <p:ph idx="1"/>
          </p:nvPr>
        </p:nvSpPr>
        <p:spPr>
          <a:xfrm>
            <a:off x="609600" y="1371600"/>
            <a:ext cx="7086600" cy="4290210"/>
          </a:xfrm>
        </p:spPr>
        <p:txBody>
          <a:bodyPr/>
          <a:lstStyle/>
          <a:p>
            <a:pPr marL="0" indent="0">
              <a:buNone/>
            </a:pPr>
            <a:r>
              <a:rPr lang="en-ZA" b="1" dirty="0"/>
              <a:t>Categories</a:t>
            </a:r>
          </a:p>
          <a:p>
            <a:pPr marL="457200" indent="-457200">
              <a:buFont typeface="+mj-lt"/>
              <a:buAutoNum type="arabicPeriod"/>
            </a:pPr>
            <a:r>
              <a:rPr lang="en-ZA" dirty="0"/>
              <a:t>Brand-building campaigns</a:t>
            </a:r>
          </a:p>
          <a:p>
            <a:pPr marL="457200" indent="-457200">
              <a:buFont typeface="+mj-lt"/>
              <a:buAutoNum type="arabicPeriod"/>
            </a:pPr>
            <a:r>
              <a:rPr lang="en-ZA" dirty="0"/>
              <a:t>Fundraising campaigns</a:t>
            </a:r>
          </a:p>
          <a:p>
            <a:pPr marL="457200" indent="-457200">
              <a:buFont typeface="+mj-lt"/>
              <a:buAutoNum type="arabicPeriod"/>
            </a:pPr>
            <a:r>
              <a:rPr lang="en-ZA" dirty="0"/>
              <a:t>Stakeholder engagement campaigns</a:t>
            </a:r>
          </a:p>
          <a:p>
            <a:pPr marL="457200" indent="-457200">
              <a:buFont typeface="+mj-lt"/>
              <a:buAutoNum type="arabicPeriod"/>
            </a:pPr>
            <a:r>
              <a:rPr lang="en-ZA" dirty="0"/>
              <a:t>Issue management campaigns</a:t>
            </a:r>
          </a:p>
          <a:p>
            <a:pPr marL="457200" indent="-457200">
              <a:buFont typeface="+mj-lt"/>
              <a:buAutoNum type="arabicPeriod"/>
            </a:pPr>
            <a:r>
              <a:rPr lang="en-ZA" dirty="0"/>
              <a:t>Crisis management campaigns</a:t>
            </a:r>
          </a:p>
          <a:p>
            <a:pPr marL="457200" indent="-457200">
              <a:buFont typeface="+mj-lt"/>
              <a:buAutoNum type="arabicPeriod"/>
            </a:pPr>
            <a:r>
              <a:rPr lang="en-ZA" dirty="0"/>
              <a:t>Student recruitment campaigns</a:t>
            </a:r>
          </a:p>
          <a:p>
            <a:pPr marL="457200" indent="-457200">
              <a:buFont typeface="+mj-lt"/>
              <a:buAutoNum type="arabicPeriod"/>
            </a:pPr>
            <a:r>
              <a:rPr lang="en-ZA" dirty="0"/>
              <a:t>Community and social-responsibility campaigns</a:t>
            </a:r>
          </a:p>
          <a:p>
            <a:pPr marL="457200" indent="-457200">
              <a:buFont typeface="+mj-lt"/>
              <a:buAutoNum type="arabicPeriod"/>
            </a:pPr>
            <a:r>
              <a:rPr lang="en-ZA" dirty="0"/>
              <a:t>Alumni campaigns</a:t>
            </a:r>
          </a:p>
          <a:p>
            <a:endParaRPr lang="en-ZA" dirty="0"/>
          </a:p>
        </p:txBody>
      </p:sp>
      <p:pic>
        <p:nvPicPr>
          <p:cNvPr id="5" name="Picture 4">
            <a:extLst>
              <a:ext uri="{FF2B5EF4-FFF2-40B4-BE49-F238E27FC236}">
                <a16:creationId xmlns:a16="http://schemas.microsoft.com/office/drawing/2014/main" id="{F0C9FD65-23F6-000D-5FE4-A425640AD7A8}"/>
              </a:ext>
            </a:extLst>
          </p:cNvPr>
          <p:cNvPicPr>
            <a:picLocks noChangeAspect="1"/>
          </p:cNvPicPr>
          <p:nvPr/>
        </p:nvPicPr>
        <p:blipFill>
          <a:blip r:embed="rId2"/>
          <a:stretch>
            <a:fillRect/>
          </a:stretch>
        </p:blipFill>
        <p:spPr>
          <a:xfrm>
            <a:off x="152400" y="209550"/>
            <a:ext cx="5076825" cy="1162050"/>
          </a:xfrm>
          <a:prstGeom prst="rect">
            <a:avLst/>
          </a:prstGeom>
        </p:spPr>
      </p:pic>
      <p:sp>
        <p:nvSpPr>
          <p:cNvPr id="8" name="Oval 7">
            <a:extLst>
              <a:ext uri="{FF2B5EF4-FFF2-40B4-BE49-F238E27FC236}">
                <a16:creationId xmlns:a16="http://schemas.microsoft.com/office/drawing/2014/main" id="{706A4CA5-2AA0-BC47-8AFE-9962C2A7C834}"/>
              </a:ext>
            </a:extLst>
          </p:cNvPr>
          <p:cNvSpPr/>
          <p:nvPr/>
        </p:nvSpPr>
        <p:spPr>
          <a:xfrm>
            <a:off x="6130081" y="1752600"/>
            <a:ext cx="2381907" cy="2209800"/>
          </a:xfrm>
          <a:prstGeom prst="ellipse">
            <a:avLst/>
          </a:prstGeom>
          <a:no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C9102E"/>
                </a:solidFill>
              </a:rPr>
              <a:t>Important!</a:t>
            </a:r>
          </a:p>
          <a:p>
            <a:pPr algn="ctr"/>
            <a:r>
              <a:rPr lang="en-ZA" sz="1400" b="1" dirty="0">
                <a:solidFill>
                  <a:srgbClr val="000000"/>
                </a:solidFill>
              </a:rPr>
              <a:t>4 pages</a:t>
            </a:r>
          </a:p>
          <a:p>
            <a:pPr algn="ctr"/>
            <a:r>
              <a:rPr lang="en-ZA" sz="1400" dirty="0">
                <a:solidFill>
                  <a:srgbClr val="000000"/>
                </a:solidFill>
              </a:rPr>
              <a:t>Work plan: 60%</a:t>
            </a:r>
          </a:p>
          <a:p>
            <a:pPr algn="ctr"/>
            <a:r>
              <a:rPr lang="en-ZA" sz="1400" dirty="0">
                <a:solidFill>
                  <a:srgbClr val="000000"/>
                </a:solidFill>
              </a:rPr>
              <a:t>Work sample: 40%</a:t>
            </a:r>
          </a:p>
          <a:p>
            <a:pPr algn="ctr"/>
            <a:r>
              <a:rPr lang="en-ZA" sz="1400" dirty="0">
                <a:solidFill>
                  <a:srgbClr val="000000"/>
                </a:solidFill>
              </a:rPr>
              <a:t>Up to 5 samples</a:t>
            </a:r>
            <a:endParaRPr lang="en-ZA" sz="1400" dirty="0"/>
          </a:p>
        </p:txBody>
      </p:sp>
    </p:spTree>
    <p:extLst>
      <p:ext uri="{BB962C8B-B14F-4D97-AF65-F5344CB8AC3E}">
        <p14:creationId xmlns:p14="http://schemas.microsoft.com/office/powerpoint/2010/main" val="3678325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CF9E7-3A3D-F54D-A41D-B6D39575B1B0}"/>
              </a:ext>
            </a:extLst>
          </p:cNvPr>
          <p:cNvSpPr>
            <a:spLocks noGrp="1"/>
          </p:cNvSpPr>
          <p:nvPr>
            <p:ph type="title"/>
          </p:nvPr>
        </p:nvSpPr>
        <p:spPr>
          <a:xfrm>
            <a:off x="594122" y="1524000"/>
            <a:ext cx="2495451" cy="3450431"/>
          </a:xfrm>
        </p:spPr>
        <p:txBody>
          <a:bodyPr>
            <a:normAutofit/>
          </a:bodyPr>
          <a:lstStyle/>
          <a:p>
            <a:pPr algn="ctr"/>
            <a:r>
              <a:rPr lang="en-US" sz="2800" dirty="0"/>
              <a:t>Entrant and campaign detail</a:t>
            </a:r>
          </a:p>
        </p:txBody>
      </p:sp>
      <p:sp>
        <p:nvSpPr>
          <p:cNvPr id="3" name="TextBox 2">
            <a:extLst>
              <a:ext uri="{FF2B5EF4-FFF2-40B4-BE49-F238E27FC236}">
                <a16:creationId xmlns:a16="http://schemas.microsoft.com/office/drawing/2014/main" id="{421B523F-3010-1447-8D12-D36B3E82C23E}"/>
              </a:ext>
            </a:extLst>
          </p:cNvPr>
          <p:cNvSpPr txBox="1"/>
          <p:nvPr/>
        </p:nvSpPr>
        <p:spPr>
          <a:xfrm>
            <a:off x="3429001" y="908898"/>
            <a:ext cx="5410192" cy="584775"/>
          </a:xfrm>
          <a:prstGeom prst="rect">
            <a:avLst/>
          </a:prstGeom>
          <a:noFill/>
        </p:spPr>
        <p:txBody>
          <a:bodyPr wrap="square" rtlCol="0">
            <a:spAutoFit/>
          </a:bodyPr>
          <a:lstStyle/>
          <a:p>
            <a:r>
              <a:rPr lang="en-US" sz="1600" dirty="0"/>
              <a:t>Please provide the correct detail because this is what will be used on your award</a:t>
            </a:r>
          </a:p>
        </p:txBody>
      </p:sp>
      <p:cxnSp>
        <p:nvCxnSpPr>
          <p:cNvPr id="7" name="Straight Connector 6">
            <a:extLst>
              <a:ext uri="{FF2B5EF4-FFF2-40B4-BE49-F238E27FC236}">
                <a16:creationId xmlns:a16="http://schemas.microsoft.com/office/drawing/2014/main" id="{264DDD3E-A993-EC38-3282-2777CE56B7FF}"/>
              </a:ext>
            </a:extLst>
          </p:cNvPr>
          <p:cNvCxnSpPr>
            <a:cxnSpLocks/>
          </p:cNvCxnSpPr>
          <p:nvPr/>
        </p:nvCxnSpPr>
        <p:spPr>
          <a:xfrm>
            <a:off x="3200400" y="908898"/>
            <a:ext cx="0" cy="4577502"/>
          </a:xfrm>
          <a:prstGeom prst="line">
            <a:avLst/>
          </a:prstGeom>
          <a:ln w="19050"/>
        </p:spPr>
        <p:style>
          <a:lnRef idx="1">
            <a:schemeClr val="accent2"/>
          </a:lnRef>
          <a:fillRef idx="0">
            <a:schemeClr val="accent2"/>
          </a:fillRef>
          <a:effectRef idx="0">
            <a:schemeClr val="accent2"/>
          </a:effectRef>
          <a:fontRef idx="minor">
            <a:schemeClr val="tx1"/>
          </a:fontRef>
        </p:style>
      </p:cxnSp>
      <p:pic>
        <p:nvPicPr>
          <p:cNvPr id="18" name="Picture 17">
            <a:extLst>
              <a:ext uri="{FF2B5EF4-FFF2-40B4-BE49-F238E27FC236}">
                <a16:creationId xmlns:a16="http://schemas.microsoft.com/office/drawing/2014/main" id="{22662D19-2C48-737B-D854-1AE2594C7F58}"/>
              </a:ext>
            </a:extLst>
          </p:cNvPr>
          <p:cNvPicPr>
            <a:picLocks noChangeAspect="1"/>
          </p:cNvPicPr>
          <p:nvPr/>
        </p:nvPicPr>
        <p:blipFill>
          <a:blip r:embed="rId3"/>
          <a:stretch>
            <a:fillRect/>
          </a:stretch>
        </p:blipFill>
        <p:spPr>
          <a:xfrm>
            <a:off x="3429001" y="1547550"/>
            <a:ext cx="5344271" cy="3762900"/>
          </a:xfrm>
          <a:prstGeom prst="rect">
            <a:avLst/>
          </a:prstGeom>
        </p:spPr>
      </p:pic>
    </p:spTree>
    <p:extLst>
      <p:ext uri="{BB962C8B-B14F-4D97-AF65-F5344CB8AC3E}">
        <p14:creationId xmlns:p14="http://schemas.microsoft.com/office/powerpoint/2010/main" val="1703802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FEA9F43C-EEDC-0B33-D525-74EB8C2AC5F9}"/>
              </a:ext>
            </a:extLst>
          </p:cNvPr>
          <p:cNvSpPr>
            <a:spLocks noGrp="1"/>
          </p:cNvSpPr>
          <p:nvPr>
            <p:ph type="title"/>
          </p:nvPr>
        </p:nvSpPr>
        <p:spPr>
          <a:xfrm>
            <a:off x="629841" y="971551"/>
            <a:ext cx="2949178" cy="4600575"/>
          </a:xfrm>
        </p:spPr>
        <p:txBody>
          <a:bodyPr anchor="ctr">
            <a:normAutofit/>
          </a:bodyPr>
          <a:lstStyle/>
          <a:p>
            <a:r>
              <a:rPr lang="en-US" sz="2800" dirty="0"/>
              <a:t>Your work plan</a:t>
            </a:r>
          </a:p>
        </p:txBody>
      </p:sp>
      <p:sp>
        <p:nvSpPr>
          <p:cNvPr id="9" name="Rectangle 8">
            <a:extLst>
              <a:ext uri="{FF2B5EF4-FFF2-40B4-BE49-F238E27FC236}">
                <a16:creationId xmlns:a16="http://schemas.microsoft.com/office/drawing/2014/main" id="{E091BAA9-3EEA-710C-DF08-005D1E977646}"/>
              </a:ext>
            </a:extLst>
          </p:cNvPr>
          <p:cNvSpPr/>
          <p:nvPr/>
        </p:nvSpPr>
        <p:spPr>
          <a:xfrm>
            <a:off x="4009394" y="1066800"/>
            <a:ext cx="4495800" cy="4200526"/>
          </a:xfrm>
          <a:prstGeom prst="rect">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9388">
              <a:spcBef>
                <a:spcPts val="600"/>
              </a:spcBef>
              <a:spcAft>
                <a:spcPts val="600"/>
              </a:spcAft>
            </a:pPr>
            <a:r>
              <a:rPr lang="en-ZA" sz="2400" dirty="0">
                <a:solidFill>
                  <a:schemeClr val="bg1"/>
                </a:solidFill>
              </a:rPr>
              <a:t>Background</a:t>
            </a:r>
          </a:p>
          <a:p>
            <a:pPr marL="179388">
              <a:spcBef>
                <a:spcPts val="600"/>
              </a:spcBef>
              <a:spcAft>
                <a:spcPts val="600"/>
              </a:spcAft>
            </a:pPr>
            <a:r>
              <a:rPr lang="en-ZA" sz="2400" dirty="0">
                <a:solidFill>
                  <a:schemeClr val="bg1"/>
                </a:solidFill>
              </a:rPr>
              <a:t>The need for the campaign</a:t>
            </a:r>
          </a:p>
          <a:p>
            <a:pPr marL="179388">
              <a:spcBef>
                <a:spcPts val="600"/>
              </a:spcBef>
              <a:spcAft>
                <a:spcPts val="600"/>
              </a:spcAft>
            </a:pPr>
            <a:r>
              <a:rPr lang="en-ZA" sz="2400" dirty="0">
                <a:solidFill>
                  <a:schemeClr val="bg1"/>
                </a:solidFill>
              </a:rPr>
              <a:t>The target audience</a:t>
            </a:r>
          </a:p>
          <a:p>
            <a:pPr marL="179388">
              <a:spcBef>
                <a:spcPts val="600"/>
              </a:spcBef>
              <a:spcAft>
                <a:spcPts val="600"/>
              </a:spcAft>
            </a:pPr>
            <a:r>
              <a:rPr lang="en-ZA" sz="2400" dirty="0">
                <a:solidFill>
                  <a:schemeClr val="bg1"/>
                </a:solidFill>
              </a:rPr>
              <a:t>Goal and objectives</a:t>
            </a:r>
          </a:p>
          <a:p>
            <a:pPr marL="179388">
              <a:spcBef>
                <a:spcPts val="600"/>
              </a:spcBef>
              <a:spcAft>
                <a:spcPts val="600"/>
              </a:spcAft>
            </a:pPr>
            <a:r>
              <a:rPr lang="en-ZA" sz="2400" dirty="0">
                <a:solidFill>
                  <a:schemeClr val="bg1"/>
                </a:solidFill>
              </a:rPr>
              <a:t>The strategic approach</a:t>
            </a:r>
          </a:p>
          <a:p>
            <a:pPr marL="179388">
              <a:spcBef>
                <a:spcPts val="600"/>
              </a:spcBef>
              <a:spcAft>
                <a:spcPts val="600"/>
              </a:spcAft>
            </a:pPr>
            <a:r>
              <a:rPr lang="en-ZA" sz="2400" dirty="0">
                <a:solidFill>
                  <a:schemeClr val="bg1"/>
                </a:solidFill>
              </a:rPr>
              <a:t>The campaign implementation</a:t>
            </a:r>
          </a:p>
          <a:p>
            <a:pPr marL="179388">
              <a:spcBef>
                <a:spcPts val="600"/>
              </a:spcBef>
              <a:spcAft>
                <a:spcPts val="600"/>
              </a:spcAft>
            </a:pPr>
            <a:r>
              <a:rPr lang="en-ZA" sz="2400" dirty="0">
                <a:solidFill>
                  <a:schemeClr val="bg1"/>
                </a:solidFill>
              </a:rPr>
              <a:t>Measurement and evaluation</a:t>
            </a:r>
          </a:p>
        </p:txBody>
      </p:sp>
    </p:spTree>
    <p:extLst>
      <p:ext uri="{BB962C8B-B14F-4D97-AF65-F5344CB8AC3E}">
        <p14:creationId xmlns:p14="http://schemas.microsoft.com/office/powerpoint/2010/main" val="2350426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2321601226"/>
              </p:ext>
            </p:extLst>
          </p:nvPr>
        </p:nvGraphicFramePr>
        <p:xfrm>
          <a:off x="723900" y="1219201"/>
          <a:ext cx="7696200" cy="2305050"/>
        </p:xfrm>
        <a:graphic>
          <a:graphicData uri="http://schemas.openxmlformats.org/drawingml/2006/table">
            <a:tbl>
              <a:tblPr>
                <a:tableStyleId>{0E3FDE45-AF77-4B5C-9715-49D594BDF05E}</a:tableStyleId>
              </a:tblPr>
              <a:tblGrid>
                <a:gridCol w="7696200">
                  <a:extLst>
                    <a:ext uri="{9D8B030D-6E8A-4147-A177-3AD203B41FA5}">
                      <a16:colId xmlns:a16="http://schemas.microsoft.com/office/drawing/2014/main" val="3901328945"/>
                    </a:ext>
                  </a:extLst>
                </a:gridCol>
              </a:tblGrid>
              <a:tr h="1364392">
                <a:tc>
                  <a:txBody>
                    <a:bodyPr/>
                    <a:lstStyle/>
                    <a:p>
                      <a:pPr marL="0" indent="0" algn="just" fontAlgn="ctr">
                        <a:buNone/>
                      </a:pPr>
                      <a:endParaRPr lang="en-ZA" sz="2000" b="1" u="none" strike="noStrike" dirty="0">
                        <a:effectLst/>
                        <a:latin typeface="+mn-lt"/>
                      </a:endParaRPr>
                    </a:p>
                    <a:p>
                      <a:pPr marL="0" indent="0" algn="just" fontAlgn="ctr">
                        <a:buNone/>
                        <a:tabLst>
                          <a:tab pos="358775" algn="l"/>
                        </a:tabLst>
                      </a:pPr>
                      <a:r>
                        <a:rPr lang="en-ZA" sz="2000" b="1" u="none" strike="noStrike" dirty="0">
                          <a:effectLst/>
                          <a:latin typeface="+mn-lt"/>
                        </a:rPr>
                        <a:t>1. 	Background</a:t>
                      </a:r>
                    </a:p>
                    <a:p>
                      <a:pPr marL="0" indent="0" algn="just" fontAlgn="ctr">
                        <a:buNone/>
                      </a:pPr>
                      <a:endParaRPr lang="en-ZA" sz="1800" b="1" u="none" strike="noStrike" dirty="0">
                        <a:effectLst/>
                        <a:latin typeface="+mn-l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latin typeface="+mn-lt"/>
                        </a:rPr>
                        <a:t>	To what extent did the entrant: </a:t>
                      </a:r>
                      <a:endParaRPr lang="en-US" sz="1800" b="0" u="none" strike="noStrike" dirty="0">
                        <a:solidFill>
                          <a:srgbClr val="000000"/>
                        </a:solidFill>
                        <a:effectLst/>
                        <a:latin typeface="+mn-l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1332">
                <a:tc>
                  <a:txBody>
                    <a:bodyPr/>
                    <a:lstStyle/>
                    <a:p>
                      <a:pPr algn="l" fontAlgn="ctr">
                        <a:tabLst>
                          <a:tab pos="358775" algn="l"/>
                        </a:tabLst>
                      </a:pPr>
                      <a:endParaRPr lang="en-US" sz="1800" b="0" i="0" u="none" strike="noStrike" dirty="0">
                        <a:solidFill>
                          <a:srgbClr val="000000"/>
                        </a:solidFill>
                        <a:effectLst/>
                        <a:latin typeface="+mn-lt"/>
                      </a:endParaRPr>
                    </a:p>
                    <a:p>
                      <a:pPr marL="342900" indent="-342900" algn="l" fontAlgn="ctr">
                        <a:buAutoNum type="arabicPeriod"/>
                        <a:tabLst>
                          <a:tab pos="358775" algn="l"/>
                        </a:tabLst>
                      </a:pPr>
                      <a:r>
                        <a:rPr lang="en-US" sz="1800" b="0" i="0" u="none" strike="noStrike" dirty="0">
                          <a:solidFill>
                            <a:srgbClr val="000000"/>
                          </a:solidFill>
                          <a:effectLst/>
                          <a:latin typeface="+mn-lt"/>
                        </a:rPr>
                        <a:t>Explain the organisation and the context for the entry.</a:t>
                      </a:r>
                    </a:p>
                    <a:p>
                      <a:pPr marL="342900" indent="-342900" algn="l" fontAlgn="ctr">
                        <a:buAutoNum type="arabicPeriod"/>
                        <a:tabLst>
                          <a:tab pos="358775" algn="l"/>
                        </a:tabLst>
                      </a:pPr>
                      <a:endParaRPr lang="en-US" sz="1800" b="0" i="0" u="none" strike="noStrike" dirty="0">
                        <a:solidFill>
                          <a:srgbClr val="000000"/>
                        </a:solidFill>
                        <a:effectLst/>
                        <a:latin typeface="+mn-lt"/>
                      </a:endParaRP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bl>
          </a:graphicData>
        </a:graphic>
      </p:graphicFrame>
    </p:spTree>
    <p:extLst>
      <p:ext uri="{BB962C8B-B14F-4D97-AF65-F5344CB8AC3E}">
        <p14:creationId xmlns:p14="http://schemas.microsoft.com/office/powerpoint/2010/main" val="28854389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FD12F-348E-B00C-F918-FAEE5544DAF0}"/>
              </a:ext>
            </a:extLst>
          </p:cNvPr>
          <p:cNvSpPr>
            <a:spLocks noGrp="1"/>
          </p:cNvSpPr>
          <p:nvPr>
            <p:ph type="title"/>
          </p:nvPr>
        </p:nvSpPr>
        <p:spPr>
          <a:xfrm>
            <a:off x="457200" y="373848"/>
            <a:ext cx="8229600" cy="845352"/>
          </a:xfrm>
        </p:spPr>
        <p:txBody>
          <a:bodyPr anchor="ctr">
            <a:normAutofit/>
          </a:bodyPr>
          <a:lstStyle/>
          <a:p>
            <a:r>
              <a:rPr lang="en-US" dirty="0"/>
              <a:t>The background</a:t>
            </a:r>
          </a:p>
        </p:txBody>
      </p:sp>
      <p:graphicFrame>
        <p:nvGraphicFramePr>
          <p:cNvPr id="19" name="Table 18">
            <a:extLst>
              <a:ext uri="{FF2B5EF4-FFF2-40B4-BE49-F238E27FC236}">
                <a16:creationId xmlns:a16="http://schemas.microsoft.com/office/drawing/2014/main" id="{C85684A3-1A5A-8D07-3857-56BE2EBC19F9}"/>
              </a:ext>
            </a:extLst>
          </p:cNvPr>
          <p:cNvGraphicFramePr>
            <a:graphicFrameLocks noGrp="1"/>
          </p:cNvGraphicFramePr>
          <p:nvPr>
            <p:extLst>
              <p:ext uri="{D42A27DB-BD31-4B8C-83A1-F6EECF244321}">
                <p14:modId xmlns:p14="http://schemas.microsoft.com/office/powerpoint/2010/main" val="3914809354"/>
              </p:ext>
            </p:extLst>
          </p:nvPr>
        </p:nvGraphicFramePr>
        <p:xfrm>
          <a:off x="533400" y="1323369"/>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algn="ctr"/>
                      <a:r>
                        <a:rPr lang="en-US" sz="2400" b="0" dirty="0"/>
                        <a:t>Tell</a:t>
                      </a:r>
                      <a:endParaRPr lang="en-ZA" sz="2000" b="0" dirty="0"/>
                    </a:p>
                  </a:txBody>
                  <a:tcPr anchor="ctr">
                    <a:solidFill>
                      <a:srgbClr val="C8102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Tell your story! </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21" name="Table 20">
            <a:extLst>
              <a:ext uri="{FF2B5EF4-FFF2-40B4-BE49-F238E27FC236}">
                <a16:creationId xmlns:a16="http://schemas.microsoft.com/office/drawing/2014/main" id="{54BDFCFA-1517-7B6A-9527-49FD58EA3366}"/>
              </a:ext>
            </a:extLst>
          </p:cNvPr>
          <p:cNvGraphicFramePr>
            <a:graphicFrameLocks noGrp="1"/>
          </p:cNvGraphicFramePr>
          <p:nvPr>
            <p:extLst>
              <p:ext uri="{D42A27DB-BD31-4B8C-83A1-F6EECF244321}">
                <p14:modId xmlns:p14="http://schemas.microsoft.com/office/powerpoint/2010/main" val="2620301911"/>
              </p:ext>
            </p:extLst>
          </p:nvPr>
        </p:nvGraphicFramePr>
        <p:xfrm>
          <a:off x="533400" y="2350366"/>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algn="ctr"/>
                      <a:r>
                        <a:rPr lang="en-US" sz="2400" b="0" dirty="0">
                          <a:solidFill>
                            <a:schemeClr val="bg1"/>
                          </a:solidFill>
                        </a:rPr>
                        <a:t>Grab</a:t>
                      </a:r>
                      <a:endParaRPr lang="en-ZA" sz="2400" b="0" dirty="0">
                        <a:solidFill>
                          <a:schemeClr val="bg1"/>
                        </a:solidFill>
                      </a:endParaRPr>
                    </a:p>
                  </a:txBody>
                  <a:tcPr anchor="ctr">
                    <a:solidFill>
                      <a:srgbClr val="C8102E"/>
                    </a:solidFill>
                  </a:tcPr>
                </a:tc>
                <a:tc>
                  <a:txBody>
                    <a:bodyPr/>
                    <a:lstStyle/>
                    <a:p>
                      <a:pPr lvl="0"/>
                      <a:r>
                        <a:rPr lang="en-US" sz="2000" b="0" dirty="0">
                          <a:solidFill>
                            <a:schemeClr val="tx1"/>
                          </a:solidFill>
                        </a:rPr>
                        <a:t>Grab the attention of the evaluator</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22" name="Table 21">
            <a:extLst>
              <a:ext uri="{FF2B5EF4-FFF2-40B4-BE49-F238E27FC236}">
                <a16:creationId xmlns:a16="http://schemas.microsoft.com/office/drawing/2014/main" id="{BBA1A973-46FD-DA15-84C8-DC31F49CDB29}"/>
              </a:ext>
            </a:extLst>
          </p:cNvPr>
          <p:cNvGraphicFramePr>
            <a:graphicFrameLocks noGrp="1"/>
          </p:cNvGraphicFramePr>
          <p:nvPr>
            <p:extLst>
              <p:ext uri="{D42A27DB-BD31-4B8C-83A1-F6EECF244321}">
                <p14:modId xmlns:p14="http://schemas.microsoft.com/office/powerpoint/2010/main" val="3597444474"/>
              </p:ext>
            </p:extLst>
          </p:nvPr>
        </p:nvGraphicFramePr>
        <p:xfrm>
          <a:off x="533400" y="3377363"/>
          <a:ext cx="8077200" cy="1005840"/>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rPr>
                        <a:t>Provide</a:t>
                      </a:r>
                      <a:endParaRPr lang="en-ZA" sz="2000" b="0" dirty="0">
                        <a:solidFill>
                          <a:schemeClr val="bg1"/>
                        </a:solidFill>
                      </a:endParaRPr>
                    </a:p>
                  </a:txBody>
                  <a:tcPr anchor="ctr">
                    <a:solidFill>
                      <a:srgbClr val="C8102E"/>
                    </a:solidFill>
                  </a:tcPr>
                </a:tc>
                <a:tc>
                  <a:txBody>
                    <a:bodyPr/>
                    <a:lstStyle/>
                    <a:p>
                      <a:pPr lvl="0"/>
                      <a:r>
                        <a:rPr lang="en-US" sz="2000" b="0" dirty="0">
                          <a:solidFill>
                            <a:schemeClr val="tx1"/>
                          </a:solidFill>
                        </a:rPr>
                        <a:t>Provide information relevant to the project about the institution and the environment in which the institution functions</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24" name="Table 23">
            <a:extLst>
              <a:ext uri="{FF2B5EF4-FFF2-40B4-BE49-F238E27FC236}">
                <a16:creationId xmlns:a16="http://schemas.microsoft.com/office/drawing/2014/main" id="{91AD9E26-FFD9-1128-5F88-3DFCFE3F5CDC}"/>
              </a:ext>
            </a:extLst>
          </p:cNvPr>
          <p:cNvGraphicFramePr>
            <a:graphicFrameLocks noGrp="1"/>
          </p:cNvGraphicFramePr>
          <p:nvPr>
            <p:extLst>
              <p:ext uri="{D42A27DB-BD31-4B8C-83A1-F6EECF244321}">
                <p14:modId xmlns:p14="http://schemas.microsoft.com/office/powerpoint/2010/main" val="3991780579"/>
              </p:ext>
            </p:extLst>
          </p:nvPr>
        </p:nvGraphicFramePr>
        <p:xfrm>
          <a:off x="533400" y="4564848"/>
          <a:ext cx="8077200" cy="845352"/>
        </p:xfrm>
        <a:graphic>
          <a:graphicData uri="http://schemas.openxmlformats.org/drawingml/2006/table">
            <a:tbl>
              <a:tblPr firstRow="1" bandRow="1">
                <a:tableStyleId>{21E4AEA4-8DFA-4A89-87EB-49C32662AFE0}</a:tableStyleId>
              </a:tblPr>
              <a:tblGrid>
                <a:gridCol w="2180844">
                  <a:extLst>
                    <a:ext uri="{9D8B030D-6E8A-4147-A177-3AD203B41FA5}">
                      <a16:colId xmlns:a16="http://schemas.microsoft.com/office/drawing/2014/main" val="1927701906"/>
                    </a:ext>
                  </a:extLst>
                </a:gridCol>
                <a:gridCol w="5896356">
                  <a:extLst>
                    <a:ext uri="{9D8B030D-6E8A-4147-A177-3AD203B41FA5}">
                      <a16:colId xmlns:a16="http://schemas.microsoft.com/office/drawing/2014/main" val="3666140165"/>
                    </a:ext>
                  </a:extLst>
                </a:gridCol>
              </a:tblGrid>
              <a:tr h="8453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rPr>
                        <a:t>Imagine</a:t>
                      </a:r>
                      <a:endParaRPr lang="en-ZA" sz="2000" b="0" dirty="0">
                        <a:solidFill>
                          <a:schemeClr val="bg1"/>
                        </a:solidFill>
                      </a:endParaRPr>
                    </a:p>
                  </a:txBody>
                  <a:tcPr anchor="ctr">
                    <a:solidFill>
                      <a:srgbClr val="C8102E"/>
                    </a:solidFill>
                  </a:tcPr>
                </a:tc>
                <a:tc>
                  <a:txBody>
                    <a:bodyPr/>
                    <a:lstStyle/>
                    <a:p>
                      <a:pPr lvl="0"/>
                      <a:r>
                        <a:rPr lang="en-US" sz="2000" b="0" dirty="0">
                          <a:solidFill>
                            <a:schemeClr val="tx1"/>
                          </a:solidFill>
                        </a:rPr>
                        <a:t>Imagine that the evaluator is from Mars!</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736678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11">
            <a:extLst>
              <a:ext uri="{FF2B5EF4-FFF2-40B4-BE49-F238E27FC236}">
                <a16:creationId xmlns:a16="http://schemas.microsoft.com/office/drawing/2014/main" id="{EF050666-DE57-8EAF-F704-C4A5CAC399A0}"/>
              </a:ext>
            </a:extLst>
          </p:cNvPr>
          <p:cNvGraphicFramePr>
            <a:graphicFrameLocks noGrp="1"/>
          </p:cNvGraphicFramePr>
          <p:nvPr>
            <p:extLst>
              <p:ext uri="{D42A27DB-BD31-4B8C-83A1-F6EECF244321}">
                <p14:modId xmlns:p14="http://schemas.microsoft.com/office/powerpoint/2010/main" val="196891141"/>
              </p:ext>
            </p:extLst>
          </p:nvPr>
        </p:nvGraphicFramePr>
        <p:xfrm>
          <a:off x="723900" y="1219200"/>
          <a:ext cx="7696200" cy="3987165"/>
        </p:xfrm>
        <a:graphic>
          <a:graphicData uri="http://schemas.openxmlformats.org/drawingml/2006/table">
            <a:tbl>
              <a:tblPr>
                <a:tableStyleId>{0E3FDE45-AF77-4B5C-9715-49D594BDF05E}</a:tableStyleId>
              </a:tblPr>
              <a:tblGrid>
                <a:gridCol w="7696200">
                  <a:extLst>
                    <a:ext uri="{9D8B030D-6E8A-4147-A177-3AD203B41FA5}">
                      <a16:colId xmlns:a16="http://schemas.microsoft.com/office/drawing/2014/main" val="3901328945"/>
                    </a:ext>
                  </a:extLst>
                </a:gridCol>
              </a:tblGrid>
              <a:tr h="838200">
                <a:tc>
                  <a:txBody>
                    <a:bodyPr/>
                    <a:lstStyle/>
                    <a:p>
                      <a:pPr marL="0" indent="0" algn="just" fontAlgn="ctr">
                        <a:buNone/>
                      </a:pPr>
                      <a:endParaRPr lang="en-ZA" sz="2000" b="1" u="none" strike="noStrike" dirty="0">
                        <a:effectLst/>
                        <a:latin typeface="+mn-lt"/>
                      </a:endParaRPr>
                    </a:p>
                    <a:p>
                      <a:pPr marL="0" indent="0" algn="just" fontAlgn="ctr">
                        <a:buNone/>
                        <a:tabLst>
                          <a:tab pos="358775" algn="l"/>
                        </a:tabLst>
                      </a:pPr>
                      <a:r>
                        <a:rPr lang="en-ZA" sz="2000" b="1" u="none" strike="noStrike" dirty="0">
                          <a:effectLst/>
                          <a:latin typeface="+mn-lt"/>
                        </a:rPr>
                        <a:t>2. 	The need for the campaign</a:t>
                      </a:r>
                    </a:p>
                    <a:p>
                      <a:pPr marL="0" indent="0" algn="just" fontAlgn="ctr">
                        <a:buNone/>
                      </a:pPr>
                      <a:endParaRPr lang="en-ZA" sz="1800" b="1" u="none" strike="noStrike" dirty="0">
                        <a:effectLst/>
                        <a:latin typeface="+mn-lt"/>
                      </a:endParaRPr>
                    </a:p>
                    <a:p>
                      <a:pPr marL="0" marR="0" lvl="0" indent="0" algn="just" defTabSz="914400" rtl="0" eaLnBrk="1" fontAlgn="ctr" latinLnBrk="0" hangingPunct="1">
                        <a:lnSpc>
                          <a:spcPct val="100000"/>
                        </a:lnSpc>
                        <a:spcBef>
                          <a:spcPts val="0"/>
                        </a:spcBef>
                        <a:spcAft>
                          <a:spcPts val="0"/>
                        </a:spcAft>
                        <a:buClrTx/>
                        <a:buSzTx/>
                        <a:buFontTx/>
                        <a:buNone/>
                        <a:tabLst>
                          <a:tab pos="358775" algn="l"/>
                        </a:tabLst>
                        <a:defRPr/>
                      </a:pPr>
                      <a:r>
                        <a:rPr lang="en-US" sz="1800" u="none" strike="noStrike" dirty="0">
                          <a:effectLst/>
                          <a:latin typeface="+mn-lt"/>
                        </a:rPr>
                        <a:t>	To what extent did the entrant: </a:t>
                      </a:r>
                      <a:endParaRPr lang="en-US" sz="1800" b="0" u="none" strike="noStrike" dirty="0">
                        <a:solidFill>
                          <a:srgbClr val="000000"/>
                        </a:solidFill>
                        <a:effectLst/>
                        <a:latin typeface="+mn-lt"/>
                      </a:endParaRPr>
                    </a:p>
                    <a:p>
                      <a:pPr marL="0" indent="0" algn="just" fontAlgn="ctr">
                        <a:buNone/>
                      </a:pPr>
                      <a:endParaRPr lang="en-ZA" sz="2000" b="1" u="none" strike="noStrike" dirty="0">
                        <a:effectLst/>
                        <a:latin typeface="+mn-lt"/>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838200">
                <a:tc>
                  <a:txBody>
                    <a:bodyPr/>
                    <a:lstStyle/>
                    <a:p>
                      <a:pPr marL="355600" indent="-355600" algn="l" fontAlgn="ctr">
                        <a:tabLst>
                          <a:tab pos="358775" algn="l"/>
                        </a:tabLst>
                      </a:pPr>
                      <a:r>
                        <a:rPr lang="en-US" sz="1800" b="0" i="0" u="none" strike="noStrike" dirty="0">
                          <a:solidFill>
                            <a:srgbClr val="000000"/>
                          </a:solidFill>
                          <a:effectLst/>
                          <a:latin typeface="+mn-lt"/>
                        </a:rPr>
                        <a:t>1. 	Link the strategy and needs of the institution with the marketing, advancement, or communication opportunity.</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838200">
                <a:tc>
                  <a:txBody>
                    <a:bodyPr/>
                    <a:lstStyle/>
                    <a:p>
                      <a:pPr marL="358775" indent="-358775" algn="l" fontAlgn="ctr"/>
                      <a:r>
                        <a:rPr lang="en-US" sz="1800" b="0" i="0" u="none" strike="noStrike" dirty="0">
                          <a:solidFill>
                            <a:srgbClr val="000000"/>
                          </a:solidFill>
                          <a:effectLst/>
                          <a:latin typeface="+mn-lt"/>
                        </a:rPr>
                        <a:t>2. 	Explain how the project or intervention solved a problem, filled a need, or helped to leverage an opportunity.</a:t>
                      </a:r>
                    </a:p>
                  </a:txBody>
                  <a:tcPr marL="9525" marR="9525" marT="9525" marB="0" anchor="ctr"/>
                </a:tc>
                <a:extLst>
                  <a:ext uri="{0D108BD9-81ED-4DB2-BD59-A6C34878D82A}">
                    <a16:rowId xmlns:a16="http://schemas.microsoft.com/office/drawing/2014/main" val="3830290948"/>
                  </a:ext>
                </a:extLst>
              </a:tr>
              <a:tr h="838200">
                <a:tc>
                  <a:txBody>
                    <a:bodyPr/>
                    <a:lstStyle/>
                    <a:p>
                      <a:pPr marL="358775" indent="-358775" algn="l" fontAlgn="ctr"/>
                      <a:r>
                        <a:rPr lang="en-US" sz="1800" b="0" i="0" u="none" strike="noStrike" dirty="0">
                          <a:solidFill>
                            <a:srgbClr val="000000"/>
                          </a:solidFill>
                          <a:effectLst/>
                          <a:latin typeface="+mn-lt"/>
                        </a:rPr>
                        <a:t>3. 	Indicate how formal or informal research was used to define the need.</a:t>
                      </a:r>
                    </a:p>
                  </a:txBody>
                  <a:tcPr marL="9525" marR="9525" marT="9525" marB="0" anchor="ctr"/>
                </a:tc>
                <a:extLst>
                  <a:ext uri="{0D108BD9-81ED-4DB2-BD59-A6C34878D82A}">
                    <a16:rowId xmlns:a16="http://schemas.microsoft.com/office/drawing/2014/main" val="1948387770"/>
                  </a:ext>
                </a:extLst>
              </a:tr>
            </a:tbl>
          </a:graphicData>
        </a:graphic>
      </p:graphicFrame>
    </p:spTree>
    <p:extLst>
      <p:ext uri="{BB962C8B-B14F-4D97-AF65-F5344CB8AC3E}">
        <p14:creationId xmlns:p14="http://schemas.microsoft.com/office/powerpoint/2010/main" val="14255250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19A42-62A9-29DC-7417-D386108D9B04}"/>
              </a:ext>
            </a:extLst>
          </p:cNvPr>
          <p:cNvSpPr>
            <a:spLocks noGrp="1"/>
          </p:cNvSpPr>
          <p:nvPr>
            <p:ph type="title"/>
          </p:nvPr>
        </p:nvSpPr>
        <p:spPr>
          <a:xfrm>
            <a:off x="457200" y="274638"/>
            <a:ext cx="8229600" cy="1020762"/>
          </a:xfrm>
        </p:spPr>
        <p:txBody>
          <a:bodyPr>
            <a:normAutofit/>
          </a:bodyPr>
          <a:lstStyle/>
          <a:p>
            <a:r>
              <a:rPr lang="en-US" sz="2800" dirty="0"/>
              <a:t>The need for the campaign</a:t>
            </a:r>
          </a:p>
        </p:txBody>
      </p:sp>
      <p:sp>
        <p:nvSpPr>
          <p:cNvPr id="3" name="Content Placeholder 2">
            <a:extLst>
              <a:ext uri="{FF2B5EF4-FFF2-40B4-BE49-F238E27FC236}">
                <a16:creationId xmlns:a16="http://schemas.microsoft.com/office/drawing/2014/main" id="{816C3841-374B-996C-E345-A7786C104CC1}"/>
              </a:ext>
            </a:extLst>
          </p:cNvPr>
          <p:cNvSpPr>
            <a:spLocks noGrp="1"/>
          </p:cNvSpPr>
          <p:nvPr>
            <p:ph sz="half" idx="1"/>
          </p:nvPr>
        </p:nvSpPr>
        <p:spPr>
          <a:xfrm>
            <a:off x="3662681" y="1303019"/>
            <a:ext cx="5024119" cy="1676400"/>
          </a:xfrm>
          <a:ln w="19050">
            <a:solidFill>
              <a:srgbClr val="C8102E"/>
            </a:solidFill>
          </a:ln>
        </p:spPr>
        <p:txBody>
          <a:bodyPr anchor="ctr">
            <a:normAutofit/>
          </a:bodyPr>
          <a:lstStyle/>
          <a:p>
            <a:pPr marL="0" indent="0">
              <a:buNone/>
            </a:pPr>
            <a:r>
              <a:rPr lang="en-ZA" sz="1400" b="1" dirty="0"/>
              <a:t>Help them by answering three questions:</a:t>
            </a:r>
          </a:p>
          <a:p>
            <a:pPr marL="263525" lvl="0" indent="-263525"/>
            <a:r>
              <a:rPr lang="en-ZA" sz="1400" dirty="0"/>
              <a:t>Why did the organisation need this project?</a:t>
            </a:r>
          </a:p>
          <a:p>
            <a:pPr marL="263525" lvl="0" indent="-263525"/>
            <a:r>
              <a:rPr lang="en-ZA" sz="1400" dirty="0"/>
              <a:t>What problem, need or opportunity did it address?</a:t>
            </a:r>
          </a:p>
          <a:p>
            <a:pPr marL="263525" lvl="0" indent="-263525"/>
            <a:r>
              <a:rPr lang="en-ZA" sz="1400" dirty="0"/>
              <a:t>How do you know that problem, need or opportunity actually existed?</a:t>
            </a:r>
          </a:p>
        </p:txBody>
      </p:sp>
      <p:sp>
        <p:nvSpPr>
          <p:cNvPr id="6" name="Content Placeholder 5">
            <a:extLst>
              <a:ext uri="{FF2B5EF4-FFF2-40B4-BE49-F238E27FC236}">
                <a16:creationId xmlns:a16="http://schemas.microsoft.com/office/drawing/2014/main" id="{E49A1F33-97B7-26DE-E99D-CA141CE2FB50}"/>
              </a:ext>
            </a:extLst>
          </p:cNvPr>
          <p:cNvSpPr>
            <a:spLocks noGrp="1"/>
          </p:cNvSpPr>
          <p:nvPr>
            <p:ph sz="half" idx="2"/>
          </p:nvPr>
        </p:nvSpPr>
        <p:spPr>
          <a:xfrm>
            <a:off x="3662681" y="3332479"/>
            <a:ext cx="5024119" cy="2362200"/>
          </a:xfrm>
          <a:ln w="19050">
            <a:solidFill>
              <a:srgbClr val="C8102E"/>
            </a:solidFill>
          </a:ln>
        </p:spPr>
        <p:txBody>
          <a:bodyPr>
            <a:noAutofit/>
          </a:bodyPr>
          <a:lstStyle/>
          <a:p>
            <a:pPr marL="0" indent="0">
              <a:buNone/>
            </a:pPr>
            <a:r>
              <a:rPr lang="en-ZA" sz="1400" b="1" dirty="0"/>
              <a:t>Link the strategy and needs of the institution with the marketing, advancement or communication opportunity</a:t>
            </a:r>
          </a:p>
          <a:p>
            <a:pPr marL="0" indent="0">
              <a:buNone/>
            </a:pPr>
            <a:r>
              <a:rPr lang="en-ZA" sz="1400" dirty="0"/>
              <a:t>Always connect the project to:</a:t>
            </a:r>
          </a:p>
          <a:p>
            <a:pPr marL="263525" lvl="0" indent="-263525"/>
            <a:r>
              <a:rPr lang="en-ZA" sz="1400" dirty="0"/>
              <a:t>Strategic goals</a:t>
            </a:r>
          </a:p>
          <a:p>
            <a:pPr marL="263525" lvl="0" indent="-263525"/>
            <a:r>
              <a:rPr lang="en-ZA" sz="1400" dirty="0"/>
              <a:t>Business objectives</a:t>
            </a:r>
          </a:p>
          <a:p>
            <a:pPr marL="263525" lvl="0" indent="-263525"/>
            <a:r>
              <a:rPr lang="en-ZA" sz="1400" dirty="0"/>
              <a:t>Institutional priorities</a:t>
            </a:r>
          </a:p>
          <a:p>
            <a:pPr marL="263525" lvl="0" indent="-263525"/>
            <a:r>
              <a:rPr lang="en-ZA" sz="1400" dirty="0"/>
              <a:t>Stakeholder needs</a:t>
            </a:r>
          </a:p>
        </p:txBody>
      </p:sp>
      <p:sp>
        <p:nvSpPr>
          <p:cNvPr id="15" name="Arrow: Pentagon 14">
            <a:extLst>
              <a:ext uri="{FF2B5EF4-FFF2-40B4-BE49-F238E27FC236}">
                <a16:creationId xmlns:a16="http://schemas.microsoft.com/office/drawing/2014/main" id="{59EEC85F-41EE-A8A6-4E46-2DA457AE3E8B}"/>
              </a:ext>
            </a:extLst>
          </p:cNvPr>
          <p:cNvSpPr/>
          <p:nvPr/>
        </p:nvSpPr>
        <p:spPr>
          <a:xfrm>
            <a:off x="609600" y="4038600"/>
            <a:ext cx="2895600" cy="767080"/>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ZA" dirty="0"/>
              <a:t>What you need to do:</a:t>
            </a:r>
          </a:p>
        </p:txBody>
      </p:sp>
      <p:sp>
        <p:nvSpPr>
          <p:cNvPr id="16" name="Arrow: Pentagon 15">
            <a:extLst>
              <a:ext uri="{FF2B5EF4-FFF2-40B4-BE49-F238E27FC236}">
                <a16:creationId xmlns:a16="http://schemas.microsoft.com/office/drawing/2014/main" id="{186D6316-424C-B1E1-C773-E1827AA78551}"/>
              </a:ext>
            </a:extLst>
          </p:cNvPr>
          <p:cNvSpPr/>
          <p:nvPr/>
        </p:nvSpPr>
        <p:spPr>
          <a:xfrm>
            <a:off x="609600" y="1676400"/>
            <a:ext cx="2895600" cy="767080"/>
          </a:xfrm>
          <a:prstGeom prst="homePlate">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are looking for:</a:t>
            </a:r>
          </a:p>
        </p:txBody>
      </p:sp>
      <p:sp>
        <p:nvSpPr>
          <p:cNvPr id="17" name="Speech Bubble: Oval 16">
            <a:extLst>
              <a:ext uri="{FF2B5EF4-FFF2-40B4-BE49-F238E27FC236}">
                <a16:creationId xmlns:a16="http://schemas.microsoft.com/office/drawing/2014/main" id="{A1D8EA21-53CB-DFD1-D3C5-CD5059CB69E4}"/>
              </a:ext>
            </a:extLst>
          </p:cNvPr>
          <p:cNvSpPr/>
          <p:nvPr/>
        </p:nvSpPr>
        <p:spPr>
          <a:xfrm>
            <a:off x="6858000" y="4038600"/>
            <a:ext cx="990600" cy="838200"/>
          </a:xfrm>
          <a:prstGeom prst="wedgeEllipseCallout">
            <a:avLst>
              <a:gd name="adj1" fmla="val -89924"/>
              <a:gd name="adj2" fmla="val 58691"/>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116852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E630A-212C-18F3-8144-C00735FE77CF}"/>
              </a:ext>
            </a:extLst>
          </p:cNvPr>
          <p:cNvSpPr>
            <a:spLocks noGrp="1"/>
          </p:cNvSpPr>
          <p:nvPr>
            <p:ph type="title"/>
          </p:nvPr>
        </p:nvSpPr>
        <p:spPr/>
        <p:txBody>
          <a:bodyPr vert="horz" lIns="91440" tIns="45720" rIns="91440" bIns="45720" rtlCol="0" anchor="ctr">
            <a:normAutofit/>
          </a:bodyPr>
          <a:lstStyle/>
          <a:p>
            <a:r>
              <a:rPr lang="en-US" dirty="0"/>
              <a:t>The need for the campaign </a:t>
            </a:r>
            <a:r>
              <a:rPr lang="en-US" sz="1800" dirty="0"/>
              <a:t>(continued)</a:t>
            </a:r>
          </a:p>
        </p:txBody>
      </p:sp>
      <p:sp>
        <p:nvSpPr>
          <p:cNvPr id="21" name="Content Placeholder 20">
            <a:extLst>
              <a:ext uri="{FF2B5EF4-FFF2-40B4-BE49-F238E27FC236}">
                <a16:creationId xmlns:a16="http://schemas.microsoft.com/office/drawing/2014/main" id="{CE32AE47-51B2-0070-E04C-7DE24924CFC8}"/>
              </a:ext>
            </a:extLst>
          </p:cNvPr>
          <p:cNvSpPr>
            <a:spLocks noGrp="1"/>
          </p:cNvSpPr>
          <p:nvPr>
            <p:ph sz="half" idx="2"/>
          </p:nvPr>
        </p:nvSpPr>
        <p:spPr>
          <a:xfrm>
            <a:off x="5715000" y="3032243"/>
            <a:ext cx="3048000" cy="2301757"/>
          </a:xfrm>
          <a:noFill/>
          <a:ln w="28575">
            <a:solidFill>
              <a:srgbClr val="C8102E"/>
            </a:solidFill>
          </a:ln>
        </p:spPr>
        <p:txBody>
          <a:bodyPr vert="horz" lIns="91440" tIns="45720" rIns="91440" bIns="45720" rtlCol="0" anchor="ctr">
            <a:normAutofit/>
          </a:bodyPr>
          <a:lstStyle/>
          <a:p>
            <a:pPr marL="0" indent="0">
              <a:buNone/>
            </a:pPr>
            <a:r>
              <a:rPr lang="en-US" sz="1600" dirty="0"/>
              <a:t>Clearly describe:</a:t>
            </a:r>
          </a:p>
          <a:p>
            <a:r>
              <a:rPr lang="en-US" sz="1600" dirty="0"/>
              <a:t>The situation before the project</a:t>
            </a:r>
          </a:p>
          <a:p>
            <a:r>
              <a:rPr lang="en-US" sz="1600" dirty="0"/>
              <a:t>Why it mattered</a:t>
            </a:r>
          </a:p>
          <a:p>
            <a:r>
              <a:rPr lang="en-US" sz="1600" dirty="0"/>
              <a:t>The consequences of doing nothing</a:t>
            </a:r>
          </a:p>
        </p:txBody>
      </p:sp>
      <p:sp>
        <p:nvSpPr>
          <p:cNvPr id="18" name="Rectangle 17">
            <a:extLst>
              <a:ext uri="{FF2B5EF4-FFF2-40B4-BE49-F238E27FC236}">
                <a16:creationId xmlns:a16="http://schemas.microsoft.com/office/drawing/2014/main" id="{CD2C7BEB-B18E-0EE4-CE50-902D2BB7D769}"/>
              </a:ext>
            </a:extLst>
          </p:cNvPr>
          <p:cNvSpPr/>
          <p:nvPr/>
        </p:nvSpPr>
        <p:spPr>
          <a:xfrm>
            <a:off x="601345" y="1223245"/>
            <a:ext cx="8314055" cy="523240"/>
          </a:xfrm>
          <a:prstGeom prst="rect">
            <a:avLst/>
          </a:prstGeom>
          <a:noFill/>
          <a:ln w="19050">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ts val="600"/>
              </a:spcBef>
              <a:spcAft>
                <a:spcPts val="600"/>
              </a:spcAft>
              <a:buClr>
                <a:srgbClr val="C8102E"/>
              </a:buClr>
            </a:pPr>
            <a:r>
              <a:rPr lang="en-US" sz="1600" kern="1200" dirty="0">
                <a:solidFill>
                  <a:schemeClr val="tx1"/>
                </a:solidFill>
                <a:latin typeface="+mn-lt"/>
                <a:ea typeface="+mn-ea"/>
                <a:cs typeface="+mn-cs"/>
              </a:rPr>
              <a:t>Explain how the project solved a problem, filled a need or leveraged an opportunity.</a:t>
            </a:r>
          </a:p>
        </p:txBody>
      </p:sp>
      <p:graphicFrame>
        <p:nvGraphicFramePr>
          <p:cNvPr id="29" name="Table 28">
            <a:extLst>
              <a:ext uri="{FF2B5EF4-FFF2-40B4-BE49-F238E27FC236}">
                <a16:creationId xmlns:a16="http://schemas.microsoft.com/office/drawing/2014/main" id="{9198540F-3C20-F2CC-06E0-AC07BB91AA44}"/>
              </a:ext>
            </a:extLst>
          </p:cNvPr>
          <p:cNvGraphicFramePr>
            <a:graphicFrameLocks noGrp="1"/>
          </p:cNvGraphicFramePr>
          <p:nvPr>
            <p:extLst>
              <p:ext uri="{D42A27DB-BD31-4B8C-83A1-F6EECF244321}">
                <p14:modId xmlns:p14="http://schemas.microsoft.com/office/powerpoint/2010/main" val="476113451"/>
              </p:ext>
            </p:extLst>
          </p:nvPr>
        </p:nvGraphicFramePr>
        <p:xfrm>
          <a:off x="655322" y="2110691"/>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problem</a:t>
                      </a:r>
                      <a:endParaRPr lang="en-ZA" sz="1800" b="0" dirty="0"/>
                    </a:p>
                  </a:txBody>
                  <a:tcPr anchor="ctr">
                    <a:solidFill>
                      <a:srgbClr val="C8102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wrong.</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32" name="Table 31">
            <a:extLst>
              <a:ext uri="{FF2B5EF4-FFF2-40B4-BE49-F238E27FC236}">
                <a16:creationId xmlns:a16="http://schemas.microsoft.com/office/drawing/2014/main" id="{38C70692-668C-588A-C0A7-C9E9A0DF6FA5}"/>
              </a:ext>
            </a:extLst>
          </p:cNvPr>
          <p:cNvGraphicFramePr>
            <a:graphicFrameLocks noGrp="1"/>
          </p:cNvGraphicFramePr>
          <p:nvPr>
            <p:extLst>
              <p:ext uri="{D42A27DB-BD31-4B8C-83A1-F6EECF244321}">
                <p14:modId xmlns:p14="http://schemas.microsoft.com/office/powerpoint/2010/main" val="2596205093"/>
              </p:ext>
            </p:extLst>
          </p:nvPr>
        </p:nvGraphicFramePr>
        <p:xfrm>
          <a:off x="655322" y="3303246"/>
          <a:ext cx="4754878" cy="845352"/>
        </p:xfrm>
        <a:graphic>
          <a:graphicData uri="http://schemas.openxmlformats.org/drawingml/2006/table">
            <a:tbl>
              <a:tblPr firstRow="1" bandRow="1">
                <a:tableStyleId>{21E4AEA4-8DFA-4A89-87EB-49C32662AFE0}</a:tableStyleId>
              </a:tblPr>
              <a:tblGrid>
                <a:gridCol w="1605951">
                  <a:extLst>
                    <a:ext uri="{9D8B030D-6E8A-4147-A177-3AD203B41FA5}">
                      <a16:colId xmlns:a16="http://schemas.microsoft.com/office/drawing/2014/main" val="1927701906"/>
                    </a:ext>
                  </a:extLst>
                </a:gridCol>
                <a:gridCol w="3148927">
                  <a:extLst>
                    <a:ext uri="{9D8B030D-6E8A-4147-A177-3AD203B41FA5}">
                      <a16:colId xmlns:a16="http://schemas.microsoft.com/office/drawing/2014/main" val="3666140165"/>
                    </a:ext>
                  </a:extLst>
                </a:gridCol>
              </a:tblGrid>
              <a:tr h="845352">
                <a:tc>
                  <a:txBody>
                    <a:bodyPr/>
                    <a:lstStyle/>
                    <a:p>
                      <a:pPr algn="ctr"/>
                      <a:r>
                        <a:rPr lang="en-US" sz="1800" b="0" dirty="0"/>
                        <a:t>A need</a:t>
                      </a:r>
                      <a:endParaRPr lang="en-ZA" sz="1800" b="0" dirty="0"/>
                    </a:p>
                  </a:txBody>
                  <a:tcPr anchor="ctr">
                    <a:solidFill>
                      <a:srgbClr val="C8102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Something was missing.</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33" name="Table 32">
            <a:extLst>
              <a:ext uri="{FF2B5EF4-FFF2-40B4-BE49-F238E27FC236}">
                <a16:creationId xmlns:a16="http://schemas.microsoft.com/office/drawing/2014/main" id="{208F3762-2B21-0593-11B0-D51109169737}"/>
              </a:ext>
            </a:extLst>
          </p:cNvPr>
          <p:cNvGraphicFramePr>
            <a:graphicFrameLocks noGrp="1"/>
          </p:cNvGraphicFramePr>
          <p:nvPr>
            <p:extLst>
              <p:ext uri="{D42A27DB-BD31-4B8C-83A1-F6EECF244321}">
                <p14:modId xmlns:p14="http://schemas.microsoft.com/office/powerpoint/2010/main" val="934094884"/>
              </p:ext>
            </p:extLst>
          </p:nvPr>
        </p:nvGraphicFramePr>
        <p:xfrm>
          <a:off x="655321" y="4495800"/>
          <a:ext cx="4754879" cy="845352"/>
        </p:xfrm>
        <a:graphic>
          <a:graphicData uri="http://schemas.openxmlformats.org/drawingml/2006/table">
            <a:tbl>
              <a:tblPr firstRow="1" bandRow="1">
                <a:tableStyleId>{21E4AEA4-8DFA-4A89-87EB-49C32662AFE0}</a:tableStyleId>
              </a:tblPr>
              <a:tblGrid>
                <a:gridCol w="1612922">
                  <a:extLst>
                    <a:ext uri="{9D8B030D-6E8A-4147-A177-3AD203B41FA5}">
                      <a16:colId xmlns:a16="http://schemas.microsoft.com/office/drawing/2014/main" val="1927701906"/>
                    </a:ext>
                  </a:extLst>
                </a:gridCol>
                <a:gridCol w="3141957">
                  <a:extLst>
                    <a:ext uri="{9D8B030D-6E8A-4147-A177-3AD203B41FA5}">
                      <a16:colId xmlns:a16="http://schemas.microsoft.com/office/drawing/2014/main" val="3666140165"/>
                    </a:ext>
                  </a:extLst>
                </a:gridCol>
              </a:tblGrid>
              <a:tr h="845352">
                <a:tc>
                  <a:txBody>
                    <a:bodyPr/>
                    <a:lstStyle/>
                    <a:p>
                      <a:pPr algn="ctr"/>
                      <a:r>
                        <a:rPr lang="en-US" sz="1800" b="0" dirty="0"/>
                        <a:t>An opportunity</a:t>
                      </a:r>
                      <a:endParaRPr lang="en-ZA" sz="1800" b="0" dirty="0"/>
                    </a:p>
                  </a:txBody>
                  <a:tcPr anchor="ctr">
                    <a:solidFill>
                      <a:srgbClr val="C8102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rPr>
                        <a:t>A </a:t>
                      </a:r>
                      <a:r>
                        <a:rPr lang="en-US" sz="1600" b="0" dirty="0" err="1">
                          <a:solidFill>
                            <a:schemeClr val="tx1"/>
                          </a:solidFill>
                        </a:rPr>
                        <a:t>favourable</a:t>
                      </a:r>
                      <a:r>
                        <a:rPr lang="en-US" sz="1600" b="0" dirty="0">
                          <a:solidFill>
                            <a:schemeClr val="tx1"/>
                          </a:solidFill>
                        </a:rPr>
                        <a:t> situation existed that could be leveraged.</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sp>
        <p:nvSpPr>
          <p:cNvPr id="36" name="Speech Bubble: Oval 35">
            <a:extLst>
              <a:ext uri="{FF2B5EF4-FFF2-40B4-BE49-F238E27FC236}">
                <a16:creationId xmlns:a16="http://schemas.microsoft.com/office/drawing/2014/main" id="{974431D4-453A-8628-882B-128ADED75B52}"/>
              </a:ext>
            </a:extLst>
          </p:cNvPr>
          <p:cNvSpPr/>
          <p:nvPr/>
        </p:nvSpPr>
        <p:spPr>
          <a:xfrm>
            <a:off x="7391400" y="2048800"/>
            <a:ext cx="1021078" cy="845352"/>
          </a:xfrm>
          <a:prstGeom prst="wedgeEllipseCallout">
            <a:avLst>
              <a:gd name="adj1" fmla="val -83257"/>
              <a:gd name="adj2" fmla="val 82728"/>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758315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F515-4319-34A0-7C7D-9205A478E5DD}"/>
              </a:ext>
            </a:extLst>
          </p:cNvPr>
          <p:cNvSpPr>
            <a:spLocks noGrp="1"/>
          </p:cNvSpPr>
          <p:nvPr>
            <p:ph type="title"/>
          </p:nvPr>
        </p:nvSpPr>
        <p:spPr>
          <a:xfrm>
            <a:off x="457200" y="373848"/>
            <a:ext cx="8229600" cy="845352"/>
          </a:xfrm>
        </p:spPr>
        <p:txBody>
          <a:bodyPr/>
          <a:lstStyle/>
          <a:p>
            <a:r>
              <a:rPr lang="en-US" dirty="0"/>
              <a:t>The need for the campaign </a:t>
            </a:r>
            <a:r>
              <a:rPr lang="en-US" sz="1800" dirty="0"/>
              <a:t>(continued)</a:t>
            </a:r>
            <a:endParaRPr lang="en-US" dirty="0"/>
          </a:p>
        </p:txBody>
      </p:sp>
      <p:sp>
        <p:nvSpPr>
          <p:cNvPr id="4" name="TextBox 3">
            <a:extLst>
              <a:ext uri="{FF2B5EF4-FFF2-40B4-BE49-F238E27FC236}">
                <a16:creationId xmlns:a16="http://schemas.microsoft.com/office/drawing/2014/main" id="{CC3FEEEA-9CA3-F45E-F21A-DEDD5022A787}"/>
              </a:ext>
            </a:extLst>
          </p:cNvPr>
          <p:cNvSpPr txBox="1"/>
          <p:nvPr/>
        </p:nvSpPr>
        <p:spPr>
          <a:xfrm>
            <a:off x="4595016" y="4038362"/>
            <a:ext cx="4091783" cy="1600438"/>
          </a:xfrm>
          <a:prstGeom prst="rect">
            <a:avLst/>
          </a:prstGeom>
          <a:solidFill>
            <a:srgbClr val="C8102E">
              <a:alpha val="10196"/>
            </a:srgbClr>
          </a:solidFill>
          <a:ln w="19050">
            <a:solidFill>
              <a:srgbClr val="C8102E"/>
            </a:solidFill>
          </a:ln>
        </p:spPr>
        <p:txBody>
          <a:bodyPr wrap="square" rtlCol="0">
            <a:spAutoFit/>
          </a:bodyPr>
          <a:lstStyle/>
          <a:p>
            <a:r>
              <a:rPr lang="en-ZA" sz="1400" dirty="0"/>
              <a:t>“The university's strategic plan identified student recruitment as a priority. Enrolment applications had declined by 12% over three years. Research among prospective students revealed low awareness of key programmes. The recruitment campaign was developed to address this gap and support institutional growth objectives.”</a:t>
            </a:r>
          </a:p>
        </p:txBody>
      </p:sp>
      <p:sp>
        <p:nvSpPr>
          <p:cNvPr id="7" name="Rectangle 6">
            <a:extLst>
              <a:ext uri="{FF2B5EF4-FFF2-40B4-BE49-F238E27FC236}">
                <a16:creationId xmlns:a16="http://schemas.microsoft.com/office/drawing/2014/main" id="{FBE25A6B-4C5D-6869-6C54-C188A9346DB6}"/>
              </a:ext>
            </a:extLst>
          </p:cNvPr>
          <p:cNvSpPr/>
          <p:nvPr/>
        </p:nvSpPr>
        <p:spPr>
          <a:xfrm>
            <a:off x="601345" y="1223245"/>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nSpc>
                <a:spcPct val="90000"/>
              </a:lnSpc>
              <a:spcBef>
                <a:spcPts val="600"/>
              </a:spcBef>
              <a:spcAft>
                <a:spcPts val="600"/>
              </a:spcAft>
              <a:buClr>
                <a:srgbClr val="C8102E"/>
              </a:buClr>
            </a:pPr>
            <a:r>
              <a:rPr lang="en-ZA" sz="1600" dirty="0">
                <a:solidFill>
                  <a:schemeClr val="tx1"/>
                </a:solidFill>
              </a:rPr>
              <a:t>Indicate how formal or informal research was used to define the need.</a:t>
            </a:r>
            <a:endParaRPr lang="en-US" sz="1600" kern="1200" dirty="0">
              <a:solidFill>
                <a:schemeClr val="tx1"/>
              </a:solidFill>
            </a:endParaRPr>
          </a:p>
        </p:txBody>
      </p:sp>
      <p:sp>
        <p:nvSpPr>
          <p:cNvPr id="8" name="Content Placeholder 2">
            <a:extLst>
              <a:ext uri="{FF2B5EF4-FFF2-40B4-BE49-F238E27FC236}">
                <a16:creationId xmlns:a16="http://schemas.microsoft.com/office/drawing/2014/main" id="{92A40358-87F5-9D85-23C8-1E44DBF16BEB}"/>
              </a:ext>
            </a:extLst>
          </p:cNvPr>
          <p:cNvSpPr txBox="1">
            <a:spLocks/>
          </p:cNvSpPr>
          <p:nvPr/>
        </p:nvSpPr>
        <p:spPr>
          <a:xfrm>
            <a:off x="3533776" y="2062230"/>
            <a:ext cx="5153024" cy="672110"/>
          </a:xfrm>
          <a:prstGeom prst="rect">
            <a:avLst/>
          </a:prstGeom>
          <a:ln w="19050">
            <a:solidFill>
              <a:srgbClr val="C8102E"/>
            </a:solidFill>
          </a:ln>
        </p:spPr>
        <p:txBody>
          <a:bodyPr vert="horz" lIns="91440" tIns="45720" rIns="91440" bIns="45720" rtlCol="0" anchor="ctr">
            <a:norm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How do you know this problem, need or opportunity existed?</a:t>
            </a:r>
          </a:p>
        </p:txBody>
      </p:sp>
      <p:sp>
        <p:nvSpPr>
          <p:cNvPr id="9" name="Arrow: Pentagon 8">
            <a:extLst>
              <a:ext uri="{FF2B5EF4-FFF2-40B4-BE49-F238E27FC236}">
                <a16:creationId xmlns:a16="http://schemas.microsoft.com/office/drawing/2014/main" id="{868CAE2B-C669-005F-2F8E-FDCDE487ACE0}"/>
              </a:ext>
            </a:extLst>
          </p:cNvPr>
          <p:cNvSpPr/>
          <p:nvPr/>
        </p:nvSpPr>
        <p:spPr>
          <a:xfrm>
            <a:off x="586105" y="2072390"/>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Evaluators want to know</a:t>
            </a:r>
          </a:p>
        </p:txBody>
      </p:sp>
      <p:sp>
        <p:nvSpPr>
          <p:cNvPr id="10" name="Content Placeholder 5">
            <a:extLst>
              <a:ext uri="{FF2B5EF4-FFF2-40B4-BE49-F238E27FC236}">
                <a16:creationId xmlns:a16="http://schemas.microsoft.com/office/drawing/2014/main" id="{9EB5D97D-CF62-21F4-EBE1-B3B6829509D6}"/>
              </a:ext>
            </a:extLst>
          </p:cNvPr>
          <p:cNvSpPr txBox="1">
            <a:spLocks/>
          </p:cNvSpPr>
          <p:nvPr/>
        </p:nvSpPr>
        <p:spPr>
          <a:xfrm>
            <a:off x="3533776" y="2985491"/>
            <a:ext cx="5153024" cy="672109"/>
          </a:xfrm>
          <a:prstGeom prst="rect">
            <a:avLst/>
          </a:prstGeom>
          <a:ln w="19050">
            <a:solidFill>
              <a:srgbClr val="C8102E"/>
            </a:solidFill>
          </a:ln>
        </p:spPr>
        <p:txBody>
          <a:bodyP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r>
              <a:rPr lang="en-ZA" sz="1400" b="1" dirty="0"/>
              <a:t>Formal</a:t>
            </a:r>
            <a:r>
              <a:rPr lang="en-ZA" sz="1400" dirty="0"/>
              <a:t> research examples</a:t>
            </a:r>
          </a:p>
          <a:p>
            <a:pPr marL="263525" indent="-263525"/>
            <a:r>
              <a:rPr lang="en-ZA" sz="1400" b="1" dirty="0"/>
              <a:t>Informal</a:t>
            </a:r>
            <a:r>
              <a:rPr lang="en-ZA" sz="1400" dirty="0"/>
              <a:t> research examples</a:t>
            </a:r>
          </a:p>
        </p:txBody>
      </p:sp>
      <p:sp>
        <p:nvSpPr>
          <p:cNvPr id="11" name="Arrow: Pentagon 10">
            <a:extLst>
              <a:ext uri="{FF2B5EF4-FFF2-40B4-BE49-F238E27FC236}">
                <a16:creationId xmlns:a16="http://schemas.microsoft.com/office/drawing/2014/main" id="{228E54DD-5927-EB4B-0517-2CC1202A724D}"/>
              </a:ext>
            </a:extLst>
          </p:cNvPr>
          <p:cNvSpPr/>
          <p:nvPr/>
        </p:nvSpPr>
        <p:spPr>
          <a:xfrm>
            <a:off x="586105" y="2981714"/>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1600" dirty="0"/>
              <a:t>You need research</a:t>
            </a:r>
          </a:p>
        </p:txBody>
      </p:sp>
      <p:sp>
        <p:nvSpPr>
          <p:cNvPr id="15" name="Content Placeholder 20">
            <a:extLst>
              <a:ext uri="{FF2B5EF4-FFF2-40B4-BE49-F238E27FC236}">
                <a16:creationId xmlns:a16="http://schemas.microsoft.com/office/drawing/2014/main" id="{C1D43C1E-1508-57B2-F7A2-6E5600929BD5}"/>
              </a:ext>
            </a:extLst>
          </p:cNvPr>
          <p:cNvSpPr txBox="1">
            <a:spLocks/>
          </p:cNvSpPr>
          <p:nvPr/>
        </p:nvSpPr>
        <p:spPr>
          <a:xfrm>
            <a:off x="1600200" y="4038362"/>
            <a:ext cx="2743200" cy="1600438"/>
          </a:xfrm>
          <a:prstGeom prst="rect">
            <a:avLst/>
          </a:prstGeom>
          <a:noFill/>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ZA" sz="1400" dirty="0"/>
              <a:t>Whenever possible, include:</a:t>
            </a:r>
          </a:p>
          <a:p>
            <a:pPr marL="263525" lvl="0" indent="-263525"/>
            <a:r>
              <a:rPr lang="en-ZA" sz="1400" dirty="0"/>
              <a:t>Numbers, statistics, survey findings, research insights, stakeholder feedback</a:t>
            </a:r>
          </a:p>
        </p:txBody>
      </p:sp>
      <p:sp>
        <p:nvSpPr>
          <p:cNvPr id="16" name="Speech Bubble: Oval 15">
            <a:extLst>
              <a:ext uri="{FF2B5EF4-FFF2-40B4-BE49-F238E27FC236}">
                <a16:creationId xmlns:a16="http://schemas.microsoft.com/office/drawing/2014/main" id="{DED80750-D249-6188-B67E-DF4B9D36CBE3}"/>
              </a:ext>
            </a:extLst>
          </p:cNvPr>
          <p:cNvSpPr/>
          <p:nvPr/>
        </p:nvSpPr>
        <p:spPr>
          <a:xfrm>
            <a:off x="350365" y="3891038"/>
            <a:ext cx="1021078" cy="845352"/>
          </a:xfrm>
          <a:prstGeom prst="wedgeEllipseCallout">
            <a:avLst>
              <a:gd name="adj1" fmla="val 98833"/>
              <a:gd name="adj2" fmla="val 83930"/>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Tree>
    <p:extLst>
      <p:ext uri="{BB962C8B-B14F-4D97-AF65-F5344CB8AC3E}">
        <p14:creationId xmlns:p14="http://schemas.microsoft.com/office/powerpoint/2010/main" val="3286138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4047139527"/>
              </p:ext>
            </p:extLst>
          </p:nvPr>
        </p:nvGraphicFramePr>
        <p:xfrm>
          <a:off x="457200" y="1219200"/>
          <a:ext cx="8229600" cy="369498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1503509">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3. 	Target audience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810346">
                <a:tc>
                  <a:txBody>
                    <a:bodyPr/>
                    <a:lstStyle/>
                    <a:p>
                      <a:pPr algn="l" fontAlgn="ctr">
                        <a:tabLst>
                          <a:tab pos="358775" algn="l"/>
                        </a:tabLst>
                      </a:pPr>
                      <a:r>
                        <a:rPr lang="en-US" sz="1800" b="0" i="0" u="none" strike="noStrike" dirty="0">
                          <a:solidFill>
                            <a:srgbClr val="000000"/>
                          </a:solidFill>
                          <a:effectLst/>
                          <a:latin typeface="+mj-lt"/>
                        </a:rPr>
                        <a:t>1. 	Provide detail about the audience characteristics and needs.</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810346">
                <a:tc>
                  <a:txBody>
                    <a:bodyPr/>
                    <a:lstStyle/>
                    <a:p>
                      <a:pPr marL="358775" indent="-358775" algn="l" fontAlgn="ctr">
                        <a:buAutoNum type="arabicPeriod" startAt="2"/>
                        <a:tabLst>
                          <a:tab pos="358775" algn="l"/>
                        </a:tabLst>
                      </a:pPr>
                      <a:r>
                        <a:rPr lang="en-US" sz="1800" b="0" i="0" u="none" strike="noStrike" dirty="0">
                          <a:solidFill>
                            <a:srgbClr val="000000"/>
                          </a:solidFill>
                          <a:effectLst/>
                          <a:latin typeface="+mj-lt"/>
                        </a:rPr>
                        <a:t>Provide information that showed how the target audience was linked to the business and communication strategies.</a:t>
                      </a:r>
                    </a:p>
                    <a:p>
                      <a:pPr marL="358775" indent="-358775" algn="l" fontAlgn="ctr">
                        <a:buAutoNum type="arabicPeriod" startAt="2"/>
                        <a:tabLst>
                          <a:tab pos="358775" algn="l"/>
                        </a:tabLst>
                      </a:pPr>
                      <a:endParaRPr lang="en-US" sz="1800" b="0" i="0" u="none" strike="noStrike" dirty="0">
                        <a:solidFill>
                          <a:srgbClr val="000000"/>
                        </a:solidFill>
                        <a:effectLst/>
                        <a:latin typeface="+mj-lt"/>
                      </a:endParaRPr>
                    </a:p>
                    <a:p>
                      <a:pPr marL="358775" indent="-358775" algn="l" fontAlgn="ctr">
                        <a:buAutoNum type="arabicPeriod" startAt="2"/>
                        <a:tabLst>
                          <a:tab pos="358775" algn="l"/>
                        </a:tabLst>
                      </a:pPr>
                      <a:r>
                        <a:rPr lang="en-US" sz="1800" b="0" i="0" u="none" strike="noStrike" dirty="0">
                          <a:solidFill>
                            <a:srgbClr val="000000"/>
                          </a:solidFill>
                          <a:effectLst/>
                          <a:latin typeface="+mj-lt"/>
                        </a:rPr>
                        <a:t>Indicate how formal or informal research was used to define the need.</a:t>
                      </a:r>
                    </a:p>
                    <a:p>
                      <a:pPr marL="358775" indent="-358775" algn="l" fontAlgn="ctr">
                        <a:buAutoNum type="arabicPeriod" startAt="2"/>
                        <a:tabLst>
                          <a:tab pos="358775" algn="l"/>
                        </a:tabLst>
                      </a:pPr>
                      <a:endParaRPr lang="en-US" sz="18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335896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AD4C7-5ECB-8135-6D45-A16AFDF882DD}"/>
              </a:ext>
            </a:extLst>
          </p:cNvPr>
          <p:cNvSpPr>
            <a:spLocks noGrp="1"/>
          </p:cNvSpPr>
          <p:nvPr>
            <p:ph type="title"/>
          </p:nvPr>
        </p:nvSpPr>
        <p:spPr>
          <a:xfrm>
            <a:off x="457200" y="373063"/>
            <a:ext cx="8229600" cy="846137"/>
          </a:xfrm>
        </p:spPr>
        <p:txBody>
          <a:bodyPr/>
          <a:lstStyle/>
          <a:p>
            <a:r>
              <a:rPr lang="en-US" dirty="0"/>
              <a:t>Your target audience/s</a:t>
            </a:r>
          </a:p>
        </p:txBody>
      </p:sp>
      <p:sp>
        <p:nvSpPr>
          <p:cNvPr id="3" name="Content Placeholder 2">
            <a:extLst>
              <a:ext uri="{FF2B5EF4-FFF2-40B4-BE49-F238E27FC236}">
                <a16:creationId xmlns:a16="http://schemas.microsoft.com/office/drawing/2014/main" id="{D2985E1F-F522-C6AC-F1F8-1D0B9058E4CC}"/>
              </a:ext>
            </a:extLst>
          </p:cNvPr>
          <p:cNvSpPr>
            <a:spLocks noGrp="1"/>
          </p:cNvSpPr>
          <p:nvPr>
            <p:ph idx="1"/>
          </p:nvPr>
        </p:nvSpPr>
        <p:spPr>
          <a:xfrm>
            <a:off x="482600" y="1219200"/>
            <a:ext cx="8229600" cy="4365625"/>
          </a:xfrm>
        </p:spPr>
        <p:txBody>
          <a:bodyPr>
            <a:normAutofit/>
          </a:bodyPr>
          <a:lstStyle/>
          <a:p>
            <a:pPr marL="355600" indent="-355600">
              <a:buFont typeface="+mj-lt"/>
              <a:buAutoNum type="arabicPeriod"/>
            </a:pPr>
            <a:r>
              <a:rPr lang="en-ZA" sz="1800" dirty="0"/>
              <a:t>Identify your primary and secondary audiences</a:t>
            </a:r>
          </a:p>
          <a:p>
            <a:pPr marL="355600" indent="-355600">
              <a:buFont typeface="+mj-lt"/>
              <a:buAutoNum type="arabicPeriod"/>
            </a:pPr>
            <a:r>
              <a:rPr lang="en-ZA" sz="1800" dirty="0"/>
              <a:t>Describe the audience’s demographics and characteristics</a:t>
            </a:r>
          </a:p>
          <a:p>
            <a:pPr marL="355600" indent="-355600">
              <a:buFont typeface="+mj-lt"/>
              <a:buAutoNum type="arabicPeriod"/>
            </a:pPr>
            <a:r>
              <a:rPr lang="en-ZA" sz="1800" dirty="0"/>
              <a:t>Explain the audience’ needs, perceptions and behaviours relevant to the campaign</a:t>
            </a:r>
          </a:p>
          <a:p>
            <a:pPr marL="355600" indent="-355600">
              <a:buFont typeface="+mj-lt"/>
              <a:buAutoNum type="arabicPeriod"/>
            </a:pPr>
            <a:r>
              <a:rPr lang="en-ZA" sz="1800" dirty="0"/>
              <a:t>Demonstrate that you understand the audiences based on insights through research</a:t>
            </a:r>
          </a:p>
          <a:p>
            <a:pPr marL="355600" indent="-355600">
              <a:buFont typeface="+mj-lt"/>
              <a:buAutoNum type="arabicPeriod"/>
            </a:pPr>
            <a:r>
              <a:rPr lang="en-ZA" sz="1800" dirty="0"/>
              <a:t>Show how messages were tailored to the audience</a:t>
            </a:r>
          </a:p>
          <a:p>
            <a:pPr marL="355600" indent="-355600">
              <a:buFont typeface="+mj-lt"/>
              <a:buAutoNum type="arabicPeriod"/>
            </a:pPr>
            <a:r>
              <a:rPr lang="en-ZA" sz="1800" dirty="0"/>
              <a:t>Explain why specific channels were selected</a:t>
            </a:r>
          </a:p>
          <a:p>
            <a:endParaRPr lang="en-US" sz="1800" dirty="0"/>
          </a:p>
        </p:txBody>
      </p:sp>
      <p:sp>
        <p:nvSpPr>
          <p:cNvPr id="4" name="TextBox 3">
            <a:extLst>
              <a:ext uri="{FF2B5EF4-FFF2-40B4-BE49-F238E27FC236}">
                <a16:creationId xmlns:a16="http://schemas.microsoft.com/office/drawing/2014/main" id="{4275CD56-1448-EF58-E6EE-9CB8929ABD8E}"/>
              </a:ext>
            </a:extLst>
          </p:cNvPr>
          <p:cNvSpPr txBox="1"/>
          <p:nvPr/>
        </p:nvSpPr>
        <p:spPr>
          <a:xfrm>
            <a:off x="609600" y="4494649"/>
            <a:ext cx="8229600" cy="1169551"/>
          </a:xfrm>
          <a:prstGeom prst="rect">
            <a:avLst/>
          </a:prstGeom>
          <a:solidFill>
            <a:srgbClr val="C8102E">
              <a:alpha val="10196"/>
            </a:srgbClr>
          </a:solidFill>
          <a:ln w="19050">
            <a:solidFill>
              <a:srgbClr val="C8102E"/>
            </a:solidFill>
          </a:ln>
        </p:spPr>
        <p:txBody>
          <a:bodyPr wrap="square" rtlCol="0">
            <a:spAutoFit/>
          </a:bodyPr>
          <a:lstStyle/>
          <a:p>
            <a:r>
              <a:rPr lang="en-ZA" sz="1400" b="1" dirty="0"/>
              <a:t>A well-structured description</a:t>
            </a:r>
            <a:endParaRPr lang="en-ZA" sz="1400" dirty="0"/>
          </a:p>
          <a:p>
            <a:r>
              <a:rPr lang="en-ZA" sz="1400" dirty="0"/>
              <a:t>"The primary audience was first-year undergraduate students aged 18–24. Research revealed that many felt overwhelmed during the transition to university and relied heavily on mobile devices and peer recommendations for information. These insights informed the campaign's mobile-first approach and emphasis on peer storytelling."</a:t>
            </a:r>
          </a:p>
        </p:txBody>
      </p:sp>
    </p:spTree>
    <p:extLst>
      <p:ext uri="{BB962C8B-B14F-4D97-AF65-F5344CB8AC3E}">
        <p14:creationId xmlns:p14="http://schemas.microsoft.com/office/powerpoint/2010/main" val="33166052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81FEA33-7816-C43B-9746-C594AEDD43A8}"/>
              </a:ext>
            </a:extLst>
          </p:cNvPr>
          <p:cNvGraphicFramePr>
            <a:graphicFrameLocks noGrp="1"/>
          </p:cNvGraphicFramePr>
          <p:nvPr>
            <p:extLst>
              <p:ext uri="{D42A27DB-BD31-4B8C-83A1-F6EECF244321}">
                <p14:modId xmlns:p14="http://schemas.microsoft.com/office/powerpoint/2010/main" val="3232429430"/>
              </p:ext>
            </p:extLst>
          </p:nvPr>
        </p:nvGraphicFramePr>
        <p:xfrm>
          <a:off x="533400" y="1447800"/>
          <a:ext cx="8229600" cy="360045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4. 	Goal and objective</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algn="l" fontAlgn="ctr">
                        <a:tabLst>
                          <a:tab pos="358775" algn="l"/>
                        </a:tabLst>
                      </a:pPr>
                      <a:r>
                        <a:rPr lang="en-US" sz="1800" b="0" i="0" u="none" strike="noStrike" dirty="0">
                          <a:solidFill>
                            <a:srgbClr val="000000"/>
                          </a:solidFill>
                          <a:effectLst/>
                          <a:latin typeface="Arial" panose="020B0604020202020204" pitchFamily="34" charset="0"/>
                        </a:rPr>
                        <a:t>1. 	Provide a realistic over-arching goal to be achieved by the campaign.</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Provide output and outcome objectives supporting the goal and related to the need for the project.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Stated the objectives in SMART terms.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7757576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1CB1E-7AAA-67AE-E8A1-D887DC88212A}"/>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5AA842D9-4AAE-8045-CF33-08E3F65C57E9}"/>
              </a:ext>
            </a:extLst>
          </p:cNvPr>
          <p:cNvSpPr>
            <a:spLocks noGrp="1"/>
          </p:cNvSpPr>
          <p:nvPr>
            <p:ph idx="1"/>
          </p:nvPr>
        </p:nvSpPr>
        <p:spPr>
          <a:xfrm>
            <a:off x="457200" y="1371600"/>
            <a:ext cx="8229600" cy="4366410"/>
          </a:xfrm>
        </p:spPr>
        <p:txBody>
          <a:bodyPr/>
          <a:lstStyle/>
          <a:p>
            <a:pPr marL="0" indent="0">
              <a:buNone/>
            </a:pPr>
            <a:r>
              <a:rPr lang="en-US" b="1" dirty="0"/>
              <a:t>The Achilles heel of many entries</a:t>
            </a:r>
          </a:p>
          <a:p>
            <a:endParaRPr lang="en-US" dirty="0"/>
          </a:p>
        </p:txBody>
      </p:sp>
      <p:pic>
        <p:nvPicPr>
          <p:cNvPr id="6" name="Picture 5">
            <a:extLst>
              <a:ext uri="{FF2B5EF4-FFF2-40B4-BE49-F238E27FC236}">
                <a16:creationId xmlns:a16="http://schemas.microsoft.com/office/drawing/2014/main" id="{F8620350-58A2-9C8C-BA44-64F6A2EE777F}"/>
              </a:ext>
            </a:extLst>
          </p:cNvPr>
          <p:cNvPicPr>
            <a:picLocks noChangeAspect="1"/>
          </p:cNvPicPr>
          <p:nvPr/>
        </p:nvPicPr>
        <p:blipFill>
          <a:blip r:embed="rId2"/>
          <a:stretch>
            <a:fillRect/>
          </a:stretch>
        </p:blipFill>
        <p:spPr>
          <a:xfrm>
            <a:off x="304800" y="1905000"/>
            <a:ext cx="8534400" cy="2409110"/>
          </a:xfrm>
          <a:prstGeom prst="rect">
            <a:avLst/>
          </a:prstGeom>
        </p:spPr>
      </p:pic>
    </p:spTree>
    <p:extLst>
      <p:ext uri="{BB962C8B-B14F-4D97-AF65-F5344CB8AC3E}">
        <p14:creationId xmlns:p14="http://schemas.microsoft.com/office/powerpoint/2010/main" val="3476635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8C46C-FC28-C5C4-F813-67D986023A35}"/>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AF7F2D9A-C6AB-F207-128E-A493F7BA1352}"/>
              </a:ext>
            </a:extLst>
          </p:cNvPr>
          <p:cNvSpPr>
            <a:spLocks noGrp="1"/>
          </p:cNvSpPr>
          <p:nvPr>
            <p:ph idx="1"/>
          </p:nvPr>
        </p:nvSpPr>
        <p:spPr>
          <a:xfrm>
            <a:off x="3749040" y="1584960"/>
            <a:ext cx="4953000" cy="2819400"/>
          </a:xfrm>
          <a:ln w="19050">
            <a:solidFill>
              <a:srgbClr val="C8102E"/>
            </a:solidFill>
          </a:ln>
        </p:spPr>
        <p:txBody>
          <a:bodyPr>
            <a:normAutofit/>
          </a:bodyPr>
          <a:lstStyle/>
          <a:p>
            <a:r>
              <a:rPr lang="en-ZA" sz="1600" dirty="0"/>
              <a:t>Before evaluating a project's success, evaluators need to understand what the project was designed to achieve.</a:t>
            </a:r>
          </a:p>
          <a:p>
            <a:r>
              <a:rPr lang="en-ZA" sz="1600" dirty="0"/>
              <a:t>A strong entry demonstrates a clear line of sight from:</a:t>
            </a:r>
          </a:p>
          <a:p>
            <a:pPr marL="0" indent="0">
              <a:buNone/>
            </a:pPr>
            <a:r>
              <a:rPr lang="en-ZA" sz="1600" dirty="0"/>
              <a:t>      Need </a:t>
            </a:r>
            <a:r>
              <a:rPr lang="en-ZA" sz="1600" dirty="0">
                <a:solidFill>
                  <a:srgbClr val="C8102E"/>
                </a:solidFill>
              </a:rPr>
              <a:t>→</a:t>
            </a:r>
            <a:r>
              <a:rPr lang="en-ZA" sz="1600" dirty="0"/>
              <a:t> Goal </a:t>
            </a:r>
            <a:r>
              <a:rPr lang="en-ZA" sz="1600" dirty="0">
                <a:solidFill>
                  <a:srgbClr val="C8102E"/>
                </a:solidFill>
              </a:rPr>
              <a:t>→</a:t>
            </a:r>
            <a:r>
              <a:rPr lang="en-ZA" sz="1600" dirty="0"/>
              <a:t> Objectives </a:t>
            </a:r>
            <a:r>
              <a:rPr lang="en-ZA" sz="1600" dirty="0">
                <a:solidFill>
                  <a:srgbClr val="C8102E"/>
                </a:solidFill>
              </a:rPr>
              <a:t>→</a:t>
            </a:r>
            <a:r>
              <a:rPr lang="en-ZA" sz="1600" dirty="0"/>
              <a:t> Results</a:t>
            </a:r>
          </a:p>
          <a:p>
            <a:r>
              <a:rPr lang="en-ZA" sz="1600" dirty="0"/>
              <a:t>If the objectives are unclear, unrealistic, or not measurable, evaluators cannot determine whether the project was successful.</a:t>
            </a:r>
          </a:p>
        </p:txBody>
      </p:sp>
      <p:sp>
        <p:nvSpPr>
          <p:cNvPr id="7" name="Arrow: Pentagon 6">
            <a:extLst>
              <a:ext uri="{FF2B5EF4-FFF2-40B4-BE49-F238E27FC236}">
                <a16:creationId xmlns:a16="http://schemas.microsoft.com/office/drawing/2014/main" id="{76688DB3-B3B5-1466-776F-2D0083A6D3A7}"/>
              </a:ext>
            </a:extLst>
          </p:cNvPr>
          <p:cNvSpPr/>
          <p:nvPr/>
        </p:nvSpPr>
        <p:spPr>
          <a:xfrm>
            <a:off x="609600" y="2438400"/>
            <a:ext cx="2971800" cy="1112520"/>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sz="2000" dirty="0"/>
              <a:t>What evaluators are looking for</a:t>
            </a:r>
          </a:p>
        </p:txBody>
      </p:sp>
    </p:spTree>
    <p:extLst>
      <p:ext uri="{BB962C8B-B14F-4D97-AF65-F5344CB8AC3E}">
        <p14:creationId xmlns:p14="http://schemas.microsoft.com/office/powerpoint/2010/main" val="1371874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BE553-F3E0-7707-6DB5-D8EDCF39449D}"/>
              </a:ext>
            </a:extLst>
          </p:cNvPr>
          <p:cNvSpPr>
            <a:spLocks noGrp="1"/>
          </p:cNvSpPr>
          <p:nvPr>
            <p:ph type="title"/>
          </p:nvPr>
        </p:nvSpPr>
        <p:spPr>
          <a:xfrm>
            <a:off x="457200" y="373848"/>
            <a:ext cx="8229600" cy="845352"/>
          </a:xfrm>
        </p:spPr>
        <p:txBody>
          <a:bodyPr/>
          <a:lstStyle/>
          <a:p>
            <a:r>
              <a:rPr lang="en-US" dirty="0"/>
              <a:t>Goal and objectives</a:t>
            </a:r>
          </a:p>
        </p:txBody>
      </p:sp>
      <p:sp>
        <p:nvSpPr>
          <p:cNvPr id="3" name="Content Placeholder 2">
            <a:extLst>
              <a:ext uri="{FF2B5EF4-FFF2-40B4-BE49-F238E27FC236}">
                <a16:creationId xmlns:a16="http://schemas.microsoft.com/office/drawing/2014/main" id="{9525A12F-A813-566C-9CAF-47A3540FDEEE}"/>
              </a:ext>
            </a:extLst>
          </p:cNvPr>
          <p:cNvSpPr>
            <a:spLocks noGrp="1"/>
          </p:cNvSpPr>
          <p:nvPr>
            <p:ph idx="1"/>
          </p:nvPr>
        </p:nvSpPr>
        <p:spPr>
          <a:xfrm>
            <a:off x="601344" y="1981199"/>
            <a:ext cx="8085455" cy="2346959"/>
          </a:xfrm>
        </p:spPr>
        <p:txBody>
          <a:bodyPr>
            <a:noAutofit/>
          </a:bodyPr>
          <a:lstStyle/>
          <a:p>
            <a:pPr marL="0" indent="0">
              <a:buNone/>
            </a:pPr>
            <a:r>
              <a:rPr lang="en-ZA" sz="1600" b="1" dirty="0"/>
              <a:t>What is a goal?</a:t>
            </a:r>
          </a:p>
          <a:p>
            <a:pPr indent="-285750"/>
            <a:r>
              <a:rPr lang="en-ZA" sz="1600" dirty="0"/>
              <a:t>A goal is the broad, long-term change the project seeks to achieve.</a:t>
            </a:r>
          </a:p>
          <a:p>
            <a:pPr indent="-285750"/>
            <a:r>
              <a:rPr lang="en-ZA" sz="1600" dirty="0"/>
              <a:t>A goal should describe the desired future state rather than the activities undertaken.</a:t>
            </a:r>
          </a:p>
          <a:p>
            <a:pPr marL="0" indent="0">
              <a:buNone/>
            </a:pPr>
            <a:r>
              <a:rPr lang="en-ZA" sz="1600" b="1" dirty="0"/>
              <a:t>Strong goals</a:t>
            </a:r>
          </a:p>
          <a:p>
            <a:pPr indent="-285750"/>
            <a:r>
              <a:rPr lang="en-ZA" sz="1600" dirty="0"/>
              <a:t>To improve employee understanding of the organisation's strategic direction.</a:t>
            </a:r>
          </a:p>
          <a:p>
            <a:pPr indent="-285750"/>
            <a:r>
              <a:rPr lang="en-ZA" sz="1600" dirty="0"/>
              <a:t>To strengthen the institution's reputation among prospective students.</a:t>
            </a:r>
          </a:p>
          <a:p>
            <a:endParaRPr lang="en-US" sz="1600" dirty="0"/>
          </a:p>
        </p:txBody>
      </p:sp>
      <p:sp>
        <p:nvSpPr>
          <p:cNvPr id="6" name="Rectangle 5">
            <a:extLst>
              <a:ext uri="{FF2B5EF4-FFF2-40B4-BE49-F238E27FC236}">
                <a16:creationId xmlns:a16="http://schemas.microsoft.com/office/drawing/2014/main" id="{9158D585-886C-34BB-8AE6-E13C6770C2BD}"/>
              </a:ext>
            </a:extLst>
          </p:cNvPr>
          <p:cNvSpPr/>
          <p:nvPr/>
        </p:nvSpPr>
        <p:spPr>
          <a:xfrm>
            <a:off x="601345" y="1223245"/>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1: Provide a realistic overarching goal</a:t>
            </a:r>
          </a:p>
        </p:txBody>
      </p:sp>
      <p:sp>
        <p:nvSpPr>
          <p:cNvPr id="11" name="Speech Bubble: Oval 10">
            <a:extLst>
              <a:ext uri="{FF2B5EF4-FFF2-40B4-BE49-F238E27FC236}">
                <a16:creationId xmlns:a16="http://schemas.microsoft.com/office/drawing/2014/main" id="{6D014252-FDE1-B3D9-6F26-A5236BC2B78C}"/>
              </a:ext>
            </a:extLst>
          </p:cNvPr>
          <p:cNvSpPr/>
          <p:nvPr/>
        </p:nvSpPr>
        <p:spPr>
          <a:xfrm>
            <a:off x="1143000" y="4562872"/>
            <a:ext cx="1021078" cy="845352"/>
          </a:xfrm>
          <a:prstGeom prst="wedgeEllipseCallout">
            <a:avLst>
              <a:gd name="adj1" fmla="val 135649"/>
              <a:gd name="adj2" fmla="val 28644"/>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Tip</a:t>
            </a:r>
            <a:endParaRPr lang="en-ZA" sz="2400" dirty="0"/>
          </a:p>
        </p:txBody>
      </p:sp>
      <p:sp>
        <p:nvSpPr>
          <p:cNvPr id="12" name="Content Placeholder 2">
            <a:extLst>
              <a:ext uri="{FF2B5EF4-FFF2-40B4-BE49-F238E27FC236}">
                <a16:creationId xmlns:a16="http://schemas.microsoft.com/office/drawing/2014/main" id="{37D773FD-17D2-D53F-F344-6C98685E0315}"/>
              </a:ext>
            </a:extLst>
          </p:cNvPr>
          <p:cNvSpPr txBox="1">
            <a:spLocks/>
          </p:cNvSpPr>
          <p:nvPr/>
        </p:nvSpPr>
        <p:spPr>
          <a:xfrm>
            <a:off x="2971800" y="4789403"/>
            <a:ext cx="4495800" cy="845352"/>
          </a:xfrm>
          <a:prstGeom prst="rect">
            <a:avLst/>
          </a:prstGeom>
          <a:ln w="19050">
            <a:solidFill>
              <a:srgbClr val="C8102E"/>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dirty="0"/>
              <a:t>A goal should answer the question:</a:t>
            </a:r>
          </a:p>
          <a:p>
            <a:pPr marL="0" indent="0" algn="ctr">
              <a:buNone/>
            </a:pPr>
            <a:r>
              <a:rPr lang="en-ZA" sz="1600" dirty="0"/>
              <a:t>"What difference are we trying to make?"</a:t>
            </a:r>
          </a:p>
        </p:txBody>
      </p:sp>
    </p:spTree>
    <p:extLst>
      <p:ext uri="{BB962C8B-B14F-4D97-AF65-F5344CB8AC3E}">
        <p14:creationId xmlns:p14="http://schemas.microsoft.com/office/powerpoint/2010/main" val="3297990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2DAEF-47CD-6C90-4E54-08F7B69C78B5}"/>
              </a:ext>
            </a:extLst>
          </p:cNvPr>
          <p:cNvSpPr>
            <a:spLocks noGrp="1"/>
          </p:cNvSpPr>
          <p:nvPr>
            <p:ph type="title"/>
          </p:nvPr>
        </p:nvSpPr>
        <p:spPr/>
        <p:txBody>
          <a:bodyPr/>
          <a:lstStyle/>
          <a:p>
            <a:r>
              <a:rPr lang="en-US" dirty="0"/>
              <a:t>Goal and objectives </a:t>
            </a:r>
            <a:r>
              <a:rPr lang="en-US" sz="1800" dirty="0"/>
              <a:t>(continued)</a:t>
            </a:r>
          </a:p>
        </p:txBody>
      </p:sp>
      <p:sp>
        <p:nvSpPr>
          <p:cNvPr id="3" name="Content Placeholder 2">
            <a:extLst>
              <a:ext uri="{FF2B5EF4-FFF2-40B4-BE49-F238E27FC236}">
                <a16:creationId xmlns:a16="http://schemas.microsoft.com/office/drawing/2014/main" id="{4BE6503F-AC16-5438-9931-43FF66463230}"/>
              </a:ext>
            </a:extLst>
          </p:cNvPr>
          <p:cNvSpPr>
            <a:spLocks noGrp="1"/>
          </p:cNvSpPr>
          <p:nvPr>
            <p:ph sz="half" idx="1"/>
          </p:nvPr>
        </p:nvSpPr>
        <p:spPr>
          <a:xfrm>
            <a:off x="457200" y="1905001"/>
            <a:ext cx="4038600" cy="1905000"/>
          </a:xfrm>
        </p:spPr>
        <p:txBody>
          <a:bodyPr>
            <a:noAutofit/>
          </a:bodyPr>
          <a:lstStyle/>
          <a:p>
            <a:pPr marL="0" indent="0">
              <a:spcBef>
                <a:spcPts val="300"/>
              </a:spcBef>
              <a:spcAft>
                <a:spcPts val="300"/>
              </a:spcAft>
              <a:buNone/>
            </a:pPr>
            <a:r>
              <a:rPr lang="en-ZA" sz="1400" b="1" dirty="0"/>
              <a:t>What is an output objective?</a:t>
            </a:r>
          </a:p>
          <a:p>
            <a:pPr marL="263525" indent="-263525">
              <a:spcBef>
                <a:spcPts val="300"/>
              </a:spcBef>
              <a:spcAft>
                <a:spcPts val="300"/>
              </a:spcAft>
            </a:pPr>
            <a:r>
              <a:rPr lang="en-ZA" sz="1400" dirty="0"/>
              <a:t>Output objectives measure what the project produced.</a:t>
            </a:r>
          </a:p>
          <a:p>
            <a:pPr marL="263525" indent="-263525">
              <a:spcBef>
                <a:spcPts val="300"/>
              </a:spcBef>
              <a:spcAft>
                <a:spcPts val="300"/>
              </a:spcAft>
            </a:pPr>
            <a:r>
              <a:rPr lang="en-ZA" sz="1400" dirty="0"/>
              <a:t>These are usually under the direct control of the communication team.</a:t>
            </a:r>
          </a:p>
          <a:p>
            <a:pPr marL="263525" indent="-263525">
              <a:spcBef>
                <a:spcPts val="300"/>
              </a:spcBef>
              <a:spcAft>
                <a:spcPts val="300"/>
              </a:spcAft>
            </a:pPr>
            <a:r>
              <a:rPr lang="en-ZA" sz="1400" dirty="0"/>
              <a:t>Output objectives measure activity.</a:t>
            </a:r>
          </a:p>
          <a:p>
            <a:pPr marL="263525" indent="-263525">
              <a:spcBef>
                <a:spcPts val="300"/>
              </a:spcBef>
              <a:spcAft>
                <a:spcPts val="300"/>
              </a:spcAft>
            </a:pPr>
            <a:r>
              <a:rPr lang="en-ZA" sz="1400" dirty="0"/>
              <a:t>They tell evaluators what was done.</a:t>
            </a:r>
          </a:p>
        </p:txBody>
      </p:sp>
      <p:sp>
        <p:nvSpPr>
          <p:cNvPr id="4" name="Content Placeholder 3">
            <a:extLst>
              <a:ext uri="{FF2B5EF4-FFF2-40B4-BE49-F238E27FC236}">
                <a16:creationId xmlns:a16="http://schemas.microsoft.com/office/drawing/2014/main" id="{C06E85B4-74CA-1E2D-4735-FA3ACC9088AA}"/>
              </a:ext>
            </a:extLst>
          </p:cNvPr>
          <p:cNvSpPr>
            <a:spLocks noGrp="1"/>
          </p:cNvSpPr>
          <p:nvPr>
            <p:ph sz="half" idx="2"/>
          </p:nvPr>
        </p:nvSpPr>
        <p:spPr>
          <a:xfrm>
            <a:off x="4648200" y="1905001"/>
            <a:ext cx="4160520" cy="2045017"/>
          </a:xfrm>
        </p:spPr>
        <p:txBody>
          <a:bodyPr>
            <a:noAutofit/>
          </a:bodyPr>
          <a:lstStyle/>
          <a:p>
            <a:pPr marL="0" indent="0">
              <a:spcBef>
                <a:spcPts val="300"/>
              </a:spcBef>
              <a:spcAft>
                <a:spcPts val="300"/>
              </a:spcAft>
              <a:buNone/>
            </a:pPr>
            <a:r>
              <a:rPr lang="en-ZA" sz="1400" b="1" dirty="0"/>
              <a:t>What is an outcome objective?</a:t>
            </a:r>
          </a:p>
          <a:p>
            <a:pPr marL="263525" indent="-206375">
              <a:spcBef>
                <a:spcPts val="300"/>
              </a:spcBef>
              <a:spcAft>
                <a:spcPts val="300"/>
              </a:spcAft>
            </a:pPr>
            <a:r>
              <a:rPr lang="en-ZA" sz="1400" dirty="0"/>
              <a:t>Outcome objectives measure the effect of the project on the audience.</a:t>
            </a:r>
          </a:p>
          <a:p>
            <a:pPr marL="263525" indent="-206375">
              <a:spcBef>
                <a:spcPts val="300"/>
              </a:spcBef>
              <a:spcAft>
                <a:spcPts val="300"/>
              </a:spcAft>
            </a:pPr>
            <a:r>
              <a:rPr lang="en-ZA" sz="1400" dirty="0"/>
              <a:t>Outcome objectives measure change.</a:t>
            </a:r>
          </a:p>
          <a:p>
            <a:pPr marL="263525" indent="-206375">
              <a:spcBef>
                <a:spcPts val="300"/>
              </a:spcBef>
              <a:spcAft>
                <a:spcPts val="300"/>
              </a:spcAft>
            </a:pPr>
            <a:r>
              <a:rPr lang="en-ZA" sz="1400" dirty="0"/>
              <a:t>They tell evaluators what happened because of the project.</a:t>
            </a:r>
          </a:p>
        </p:txBody>
      </p:sp>
      <p:sp>
        <p:nvSpPr>
          <p:cNvPr id="8" name="Rectangle 7">
            <a:extLst>
              <a:ext uri="{FF2B5EF4-FFF2-40B4-BE49-F238E27FC236}">
                <a16:creationId xmlns:a16="http://schemas.microsoft.com/office/drawing/2014/main" id="{5A43B100-53EC-BF63-0B0F-30C4001BFCA5}"/>
              </a:ext>
            </a:extLst>
          </p:cNvPr>
          <p:cNvSpPr/>
          <p:nvPr/>
        </p:nvSpPr>
        <p:spPr>
          <a:xfrm>
            <a:off x="529272" y="1173321"/>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2: Provide output and outcome objectives</a:t>
            </a:r>
          </a:p>
        </p:txBody>
      </p:sp>
      <p:sp>
        <p:nvSpPr>
          <p:cNvPr id="10" name="Content Placeholder 3">
            <a:extLst>
              <a:ext uri="{FF2B5EF4-FFF2-40B4-BE49-F238E27FC236}">
                <a16:creationId xmlns:a16="http://schemas.microsoft.com/office/drawing/2014/main" id="{5962BDDF-C2BD-3F3A-4945-2351C3442824}"/>
              </a:ext>
            </a:extLst>
          </p:cNvPr>
          <p:cNvSpPr txBox="1">
            <a:spLocks/>
          </p:cNvSpPr>
          <p:nvPr/>
        </p:nvSpPr>
        <p:spPr>
          <a:xfrm>
            <a:off x="529272" y="3998596"/>
            <a:ext cx="3875089" cy="1295400"/>
          </a:xfrm>
          <a:prstGeom prst="rect">
            <a:avLst/>
          </a:prstGeom>
          <a:solidFill>
            <a:srgbClr val="C8102E">
              <a:alpha val="10196"/>
            </a:srgbClr>
          </a:solidFill>
          <a:ln w="19050">
            <a:solidFill>
              <a:srgbClr val="C8102E"/>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400" b="1" dirty="0"/>
              <a:t>Examples</a:t>
            </a:r>
            <a:r>
              <a:rPr lang="en-ZA" sz="1400" dirty="0"/>
              <a:t> </a:t>
            </a:r>
          </a:p>
          <a:p>
            <a:pPr marL="263525" indent="-263525">
              <a:spcBef>
                <a:spcPts val="300"/>
              </a:spcBef>
              <a:spcAft>
                <a:spcPts val="300"/>
              </a:spcAft>
            </a:pPr>
            <a:r>
              <a:rPr lang="en-ZA" sz="1400" dirty="0"/>
              <a:t>Conduct 20 stakeholder engagement sessions.</a:t>
            </a:r>
          </a:p>
          <a:p>
            <a:pPr marL="263525" indent="-263525">
              <a:spcBef>
                <a:spcPts val="300"/>
              </a:spcBef>
              <a:spcAft>
                <a:spcPts val="300"/>
              </a:spcAft>
            </a:pPr>
            <a:r>
              <a:rPr lang="en-ZA" sz="1400" dirty="0"/>
              <a:t>Distribute information to 5,000 employees.</a:t>
            </a:r>
          </a:p>
          <a:p>
            <a:pPr>
              <a:spcBef>
                <a:spcPts val="300"/>
              </a:spcBef>
              <a:spcAft>
                <a:spcPts val="300"/>
              </a:spcAft>
            </a:pPr>
            <a:endParaRPr lang="en-ZA" sz="1400" dirty="0"/>
          </a:p>
        </p:txBody>
      </p:sp>
      <p:sp>
        <p:nvSpPr>
          <p:cNvPr id="11" name="Content Placeholder 3">
            <a:extLst>
              <a:ext uri="{FF2B5EF4-FFF2-40B4-BE49-F238E27FC236}">
                <a16:creationId xmlns:a16="http://schemas.microsoft.com/office/drawing/2014/main" id="{333F9BC5-D1C9-864D-F43F-0E1E4C6294E5}"/>
              </a:ext>
            </a:extLst>
          </p:cNvPr>
          <p:cNvSpPr txBox="1">
            <a:spLocks/>
          </p:cNvSpPr>
          <p:nvPr/>
        </p:nvSpPr>
        <p:spPr>
          <a:xfrm>
            <a:off x="4739640" y="3647600"/>
            <a:ext cx="3947160" cy="2045017"/>
          </a:xfrm>
          <a:prstGeom prst="rect">
            <a:avLst/>
          </a:prstGeom>
          <a:solidFill>
            <a:srgbClr val="C8102E">
              <a:alpha val="10196"/>
            </a:srgbClr>
          </a:solidFill>
          <a:ln w="19050">
            <a:solidFill>
              <a:srgbClr val="C8102E"/>
            </a:solidFill>
          </a:ln>
        </p:spPr>
        <p:txBody>
          <a:bodyPr vert="horz" lIns="91440" tIns="45720" rIns="91440" bIns="45720" rtlCol="0">
            <a:normAutofit lnSpcReduction="10000"/>
          </a:bodyPr>
          <a:lstStyle>
            <a:lvl1pPr marL="342900" indent="-342900" algn="l" defTabSz="914400" rtl="0" eaLnBrk="1" latinLnBrk="0" hangingPunct="1">
              <a:spcBef>
                <a:spcPts val="600"/>
              </a:spcBef>
              <a:spcAft>
                <a:spcPts val="600"/>
              </a:spcAft>
              <a:buClr>
                <a:srgbClr val="C8102E"/>
              </a:buClr>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400" b="1" dirty="0"/>
              <a:t>Examples</a:t>
            </a:r>
            <a:endParaRPr lang="en-ZA" sz="1400" dirty="0"/>
          </a:p>
          <a:p>
            <a:pPr marL="263525" indent="-263525">
              <a:spcBef>
                <a:spcPts val="300"/>
              </a:spcBef>
              <a:spcAft>
                <a:spcPts val="300"/>
              </a:spcAft>
            </a:pPr>
            <a:r>
              <a:rPr lang="en-ZA" sz="1400" dirty="0"/>
              <a:t>Increase employee understanding of the strategy from 55% to 75%.</a:t>
            </a:r>
          </a:p>
          <a:p>
            <a:pPr marL="263525" indent="-263525">
              <a:spcBef>
                <a:spcPts val="300"/>
              </a:spcBef>
              <a:spcAft>
                <a:spcPts val="300"/>
              </a:spcAft>
            </a:pPr>
            <a:r>
              <a:rPr lang="en-ZA" sz="1400" dirty="0"/>
              <a:t>Improve stakeholder trust by 15%.</a:t>
            </a:r>
          </a:p>
          <a:p>
            <a:pPr marL="263525" indent="-263525">
              <a:spcBef>
                <a:spcPts val="300"/>
              </a:spcBef>
              <a:spcAft>
                <a:spcPts val="300"/>
              </a:spcAft>
            </a:pPr>
            <a:r>
              <a:rPr lang="en-ZA" sz="1400" dirty="0"/>
              <a:t>Increase applications from target schools by 10%.</a:t>
            </a:r>
          </a:p>
          <a:p>
            <a:pPr marL="263525" indent="-263525">
              <a:spcBef>
                <a:spcPts val="300"/>
              </a:spcBef>
              <a:spcAft>
                <a:spcPts val="300"/>
              </a:spcAft>
            </a:pPr>
            <a:r>
              <a:rPr lang="en-ZA" sz="1400" dirty="0"/>
              <a:t>Increase alumni participation from 20% to 35%.</a:t>
            </a:r>
          </a:p>
        </p:txBody>
      </p:sp>
    </p:spTree>
    <p:extLst>
      <p:ext uri="{BB962C8B-B14F-4D97-AF65-F5344CB8AC3E}">
        <p14:creationId xmlns:p14="http://schemas.microsoft.com/office/powerpoint/2010/main" val="4145715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7ADE83-5261-2A77-3654-E7BAF680000A}"/>
              </a:ext>
            </a:extLst>
          </p:cNvPr>
          <p:cNvSpPr>
            <a:spLocks noGrp="1"/>
          </p:cNvSpPr>
          <p:nvPr>
            <p:ph type="title"/>
          </p:nvPr>
        </p:nvSpPr>
        <p:spPr/>
        <p:txBody>
          <a:bodyPr/>
          <a:lstStyle/>
          <a:p>
            <a:r>
              <a:rPr lang="en-US" dirty="0"/>
              <a:t>Goal and objectives </a:t>
            </a:r>
            <a:r>
              <a:rPr lang="en-US" sz="1800" dirty="0"/>
              <a:t>(continued)</a:t>
            </a:r>
            <a:endParaRPr lang="en-ZA" sz="1800" dirty="0"/>
          </a:p>
        </p:txBody>
      </p:sp>
      <p:graphicFrame>
        <p:nvGraphicFramePr>
          <p:cNvPr id="8" name="Content Placeholder 7">
            <a:extLst>
              <a:ext uri="{FF2B5EF4-FFF2-40B4-BE49-F238E27FC236}">
                <a16:creationId xmlns:a16="http://schemas.microsoft.com/office/drawing/2014/main" id="{759DCF8E-8F16-E3D9-1CFE-D2F2F4FD7916}"/>
              </a:ext>
            </a:extLst>
          </p:cNvPr>
          <p:cNvGraphicFramePr>
            <a:graphicFrameLocks noGrp="1"/>
          </p:cNvGraphicFramePr>
          <p:nvPr>
            <p:ph idx="1"/>
            <p:extLst>
              <p:ext uri="{D42A27DB-BD31-4B8C-83A1-F6EECF244321}">
                <p14:modId xmlns:p14="http://schemas.microsoft.com/office/powerpoint/2010/main" val="838992581"/>
              </p:ext>
            </p:extLst>
          </p:nvPr>
        </p:nvGraphicFramePr>
        <p:xfrm>
          <a:off x="529272" y="3147218"/>
          <a:ext cx="8229600" cy="1463040"/>
        </p:xfrm>
        <a:graphic>
          <a:graphicData uri="http://schemas.openxmlformats.org/drawingml/2006/table">
            <a:tbl>
              <a:tblPr firstRow="1" bandRow="1">
                <a:tableStyleId>{21E4AEA4-8DFA-4A89-87EB-49C32662AFE0}</a:tableStyleId>
              </a:tblPr>
              <a:tblGrid>
                <a:gridCol w="2743200">
                  <a:extLst>
                    <a:ext uri="{9D8B030D-6E8A-4147-A177-3AD203B41FA5}">
                      <a16:colId xmlns:a16="http://schemas.microsoft.com/office/drawing/2014/main" val="219896132"/>
                    </a:ext>
                  </a:extLst>
                </a:gridCol>
                <a:gridCol w="2743200">
                  <a:extLst>
                    <a:ext uri="{9D8B030D-6E8A-4147-A177-3AD203B41FA5}">
                      <a16:colId xmlns:a16="http://schemas.microsoft.com/office/drawing/2014/main" val="3185386198"/>
                    </a:ext>
                  </a:extLst>
                </a:gridCol>
                <a:gridCol w="2743200">
                  <a:extLst>
                    <a:ext uri="{9D8B030D-6E8A-4147-A177-3AD203B41FA5}">
                      <a16:colId xmlns:a16="http://schemas.microsoft.com/office/drawing/2014/main" val="3600065816"/>
                    </a:ext>
                  </a:extLst>
                </a:gridCol>
              </a:tblGrid>
              <a:tr h="255762">
                <a:tc>
                  <a:txBody>
                    <a:bodyPr/>
                    <a:lstStyle/>
                    <a:p>
                      <a:r>
                        <a:rPr lang="en-US" sz="1400" dirty="0"/>
                        <a:t>Weak objective</a:t>
                      </a:r>
                      <a:endParaRPr lang="en-ZA" sz="1400" dirty="0"/>
                    </a:p>
                  </a:txBody>
                  <a:tcPr>
                    <a:solidFill>
                      <a:srgbClr val="C8102E"/>
                    </a:solidFill>
                  </a:tcPr>
                </a:tc>
                <a:tc>
                  <a:txBody>
                    <a:bodyPr/>
                    <a:lstStyle/>
                    <a:p>
                      <a:r>
                        <a:rPr lang="en-US" sz="1400" dirty="0"/>
                        <a:t>Better objective</a:t>
                      </a:r>
                      <a:endParaRPr lang="en-ZA" sz="1400" dirty="0"/>
                    </a:p>
                  </a:txBody>
                  <a:tcPr>
                    <a:solidFill>
                      <a:srgbClr val="C8102E"/>
                    </a:solidFill>
                  </a:tcPr>
                </a:tc>
                <a:tc>
                  <a:txBody>
                    <a:bodyPr/>
                    <a:lstStyle/>
                    <a:p>
                      <a:r>
                        <a:rPr lang="en-US" sz="1400" dirty="0"/>
                        <a:t>Strong SMART objective</a:t>
                      </a:r>
                      <a:endParaRPr lang="en-ZA" sz="1400" dirty="0"/>
                    </a:p>
                  </a:txBody>
                  <a:tcPr>
                    <a:solidFill>
                      <a:srgbClr val="C8102E"/>
                    </a:solidFill>
                  </a:tcPr>
                </a:tc>
                <a:extLst>
                  <a:ext uri="{0D108BD9-81ED-4DB2-BD59-A6C34878D82A}">
                    <a16:rowId xmlns:a16="http://schemas.microsoft.com/office/drawing/2014/main" val="1400461069"/>
                  </a:ext>
                </a:extLst>
              </a:tr>
              <a:tr h="1150931">
                <a:tc>
                  <a:txBody>
                    <a:bodyPr/>
                    <a:lstStyle/>
                    <a:p>
                      <a:pPr marL="263525" lvl="1" indent="-263525">
                        <a:buClr>
                          <a:srgbClr val="C8102E"/>
                        </a:buClr>
                        <a:buFont typeface="Arial" panose="020B0604020202020204" pitchFamily="34" charset="0"/>
                        <a:buChar char="•"/>
                      </a:pPr>
                      <a:r>
                        <a:rPr lang="en-ZA" sz="1400" dirty="0"/>
                        <a:t>Increase awareness.</a:t>
                      </a:r>
                    </a:p>
                    <a:p>
                      <a:pPr marL="285750" indent="-285750">
                        <a:buClr>
                          <a:srgbClr val="C8102E"/>
                        </a:buClr>
                        <a:buFont typeface="Arial" panose="020B0604020202020204" pitchFamily="34" charset="0"/>
                        <a:buChar char="•"/>
                      </a:pPr>
                      <a:r>
                        <a:rPr lang="en-ZA" sz="1400" kern="1200" dirty="0">
                          <a:solidFill>
                            <a:schemeClr val="dk1"/>
                          </a:solidFill>
                          <a:effectLst/>
                          <a:latin typeface="+mn-lt"/>
                          <a:ea typeface="+mn-ea"/>
                          <a:cs typeface="+mn-cs"/>
                        </a:rPr>
                        <a:t>What awareness?</a:t>
                      </a:r>
                    </a:p>
                    <a:p>
                      <a:pPr marL="630238" lvl="1" indent="-173038">
                        <a:buClr>
                          <a:srgbClr val="C8102E"/>
                        </a:buClr>
                        <a:buFont typeface="Arial" panose="020B0604020202020204" pitchFamily="34" charset="0"/>
                        <a:buChar char="−"/>
                      </a:pPr>
                      <a:r>
                        <a:rPr lang="en-ZA" sz="1400" kern="1200" dirty="0">
                          <a:solidFill>
                            <a:schemeClr val="dk1"/>
                          </a:solidFill>
                          <a:effectLst/>
                          <a:latin typeface="+mn-lt"/>
                          <a:ea typeface="+mn-ea"/>
                          <a:cs typeface="+mn-cs"/>
                        </a:rPr>
                        <a:t>By how much?</a:t>
                      </a:r>
                    </a:p>
                    <a:p>
                      <a:pPr marL="630238" lvl="1" indent="-173038">
                        <a:buClr>
                          <a:srgbClr val="C8102E"/>
                        </a:buClr>
                        <a:buFont typeface="Arial" panose="020B0604020202020204" pitchFamily="34" charset="0"/>
                        <a:buChar char="−"/>
                      </a:pPr>
                      <a:r>
                        <a:rPr lang="en-ZA" sz="1400" kern="1200" dirty="0">
                          <a:solidFill>
                            <a:schemeClr val="dk1"/>
                          </a:solidFill>
                          <a:effectLst/>
                          <a:latin typeface="+mn-lt"/>
                          <a:ea typeface="+mn-ea"/>
                          <a:cs typeface="+mn-cs"/>
                        </a:rPr>
                        <a:t>Among whom?</a:t>
                      </a:r>
                    </a:p>
                    <a:p>
                      <a:pPr marL="630238" lvl="1" indent="-173038">
                        <a:buClr>
                          <a:srgbClr val="C8102E"/>
                        </a:buClr>
                        <a:buFont typeface="Arial" panose="020B0604020202020204" pitchFamily="34" charset="0"/>
                        <a:buChar char="−"/>
                      </a:pPr>
                      <a:r>
                        <a:rPr lang="en-ZA" sz="1400" kern="1200" dirty="0">
                          <a:solidFill>
                            <a:schemeClr val="dk1"/>
                          </a:solidFill>
                          <a:effectLst/>
                          <a:latin typeface="+mn-lt"/>
                          <a:ea typeface="+mn-ea"/>
                          <a:cs typeface="+mn-cs"/>
                        </a:rPr>
                        <a:t>By when?</a:t>
                      </a:r>
                    </a:p>
                  </a:txBody>
                  <a:tcPr>
                    <a:solidFill>
                      <a:srgbClr val="C8102E">
                        <a:alpha val="10196"/>
                      </a:srgbClr>
                    </a:solidFill>
                  </a:tcPr>
                </a:tc>
                <a:tc>
                  <a:txBody>
                    <a:bodyPr/>
                    <a:lstStyle/>
                    <a:p>
                      <a:pPr marL="285750" lvl="1" indent="-285750">
                        <a:buClr>
                          <a:srgbClr val="C8102E"/>
                        </a:buClr>
                        <a:buFont typeface="Arial" panose="020B0604020202020204" pitchFamily="34" charset="0"/>
                        <a:buChar char="•"/>
                      </a:pPr>
                      <a:r>
                        <a:rPr lang="en-ZA" sz="1400" dirty="0"/>
                        <a:t>Increase awareness of the new student support programme among first-year students.</a:t>
                      </a:r>
                    </a:p>
                    <a:p>
                      <a:pPr marL="285750" lvl="1" indent="-285750">
                        <a:buClr>
                          <a:srgbClr val="C8102E"/>
                        </a:buClr>
                        <a:buFont typeface="Arial" panose="020B0604020202020204" pitchFamily="34" charset="0"/>
                        <a:buChar char="•"/>
                      </a:pPr>
                      <a:r>
                        <a:rPr lang="en-ZA" sz="1400" dirty="0"/>
                        <a:t>Still not measurable.</a:t>
                      </a:r>
                    </a:p>
                  </a:txBody>
                  <a:tcPr>
                    <a:solidFill>
                      <a:srgbClr val="C8102E">
                        <a:alpha val="1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400" dirty="0"/>
                        <a:t>Increase awareness of the new student support programme among first-year students from 40% to 70% by the end of the first semester.</a:t>
                      </a:r>
                    </a:p>
                  </a:txBody>
                  <a:tcPr>
                    <a:solidFill>
                      <a:srgbClr val="C8102E">
                        <a:alpha val="10196"/>
                      </a:srgbClr>
                    </a:solidFill>
                  </a:tcPr>
                </a:tc>
                <a:extLst>
                  <a:ext uri="{0D108BD9-81ED-4DB2-BD59-A6C34878D82A}">
                    <a16:rowId xmlns:a16="http://schemas.microsoft.com/office/drawing/2014/main" val="320403518"/>
                  </a:ext>
                </a:extLst>
              </a:tr>
            </a:tbl>
          </a:graphicData>
        </a:graphic>
      </p:graphicFrame>
      <p:sp>
        <p:nvSpPr>
          <p:cNvPr id="7" name="Rectangle 6">
            <a:extLst>
              <a:ext uri="{FF2B5EF4-FFF2-40B4-BE49-F238E27FC236}">
                <a16:creationId xmlns:a16="http://schemas.microsoft.com/office/drawing/2014/main" id="{422BD42D-198B-257C-5E00-66969D321680}"/>
              </a:ext>
            </a:extLst>
          </p:cNvPr>
          <p:cNvSpPr/>
          <p:nvPr/>
        </p:nvSpPr>
        <p:spPr>
          <a:xfrm>
            <a:off x="529272" y="1173321"/>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3: State objectives in SMART terms</a:t>
            </a:r>
          </a:p>
        </p:txBody>
      </p:sp>
      <p:sp>
        <p:nvSpPr>
          <p:cNvPr id="9" name="Arrow: Pentagon 8">
            <a:extLst>
              <a:ext uri="{FF2B5EF4-FFF2-40B4-BE49-F238E27FC236}">
                <a16:creationId xmlns:a16="http://schemas.microsoft.com/office/drawing/2014/main" id="{30A269DC-AD2D-D36C-0A6C-9989FF6F7805}"/>
              </a:ext>
            </a:extLst>
          </p:cNvPr>
          <p:cNvSpPr/>
          <p:nvPr/>
        </p:nvSpPr>
        <p:spPr>
          <a:xfrm>
            <a:off x="529272" y="2018672"/>
            <a:ext cx="2747328" cy="523241"/>
          </a:xfrm>
          <a:prstGeom prst="homePlate">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SMART means</a:t>
            </a:r>
            <a:endParaRPr lang="en-ZA" sz="1600" b="1" dirty="0"/>
          </a:p>
        </p:txBody>
      </p:sp>
      <p:sp>
        <p:nvSpPr>
          <p:cNvPr id="11" name="TextBox 10">
            <a:extLst>
              <a:ext uri="{FF2B5EF4-FFF2-40B4-BE49-F238E27FC236}">
                <a16:creationId xmlns:a16="http://schemas.microsoft.com/office/drawing/2014/main" id="{D25077EF-35AF-D908-917E-6C01093095D2}"/>
              </a:ext>
            </a:extLst>
          </p:cNvPr>
          <p:cNvSpPr txBox="1"/>
          <p:nvPr/>
        </p:nvSpPr>
        <p:spPr>
          <a:xfrm>
            <a:off x="3352799" y="1880988"/>
            <a:ext cx="2438400" cy="1169551"/>
          </a:xfrm>
          <a:prstGeom prst="rect">
            <a:avLst/>
          </a:prstGeom>
          <a:noFill/>
        </p:spPr>
        <p:txBody>
          <a:bodyPr wrap="square">
            <a:spAutoFit/>
          </a:bodyPr>
          <a:lstStyle/>
          <a:p>
            <a:pPr marL="285750" indent="-285750">
              <a:buClr>
                <a:srgbClr val="C8102E"/>
              </a:buClr>
              <a:buFont typeface="Arial" panose="020B0604020202020204" pitchFamily="34" charset="0"/>
              <a:buChar char="•"/>
            </a:pPr>
            <a:r>
              <a:rPr lang="en-ZA" sz="1400" dirty="0"/>
              <a:t>Specific</a:t>
            </a:r>
          </a:p>
          <a:p>
            <a:pPr marL="285750" indent="-285750">
              <a:buClr>
                <a:srgbClr val="C8102E"/>
              </a:buClr>
              <a:buFont typeface="Arial" panose="020B0604020202020204" pitchFamily="34" charset="0"/>
              <a:buChar char="•"/>
            </a:pPr>
            <a:r>
              <a:rPr lang="en-ZA" sz="1400" dirty="0"/>
              <a:t>Measurable</a:t>
            </a:r>
          </a:p>
          <a:p>
            <a:pPr marL="285750" indent="-285750">
              <a:buClr>
                <a:srgbClr val="C8102E"/>
              </a:buClr>
              <a:buFont typeface="Arial" panose="020B0604020202020204" pitchFamily="34" charset="0"/>
              <a:buChar char="•"/>
            </a:pPr>
            <a:r>
              <a:rPr lang="en-ZA" sz="1400" dirty="0"/>
              <a:t>Achievable</a:t>
            </a:r>
          </a:p>
          <a:p>
            <a:pPr marL="285750" indent="-285750">
              <a:buClr>
                <a:srgbClr val="C8102E"/>
              </a:buClr>
              <a:buFont typeface="Arial" panose="020B0604020202020204" pitchFamily="34" charset="0"/>
              <a:buChar char="•"/>
            </a:pPr>
            <a:r>
              <a:rPr lang="en-ZA" sz="1400" dirty="0"/>
              <a:t>Relevant</a:t>
            </a:r>
          </a:p>
          <a:p>
            <a:pPr marL="285750" indent="-285750">
              <a:buClr>
                <a:srgbClr val="C8102E"/>
              </a:buClr>
              <a:buFont typeface="Arial" panose="020B0604020202020204" pitchFamily="34" charset="0"/>
              <a:buChar char="•"/>
            </a:pPr>
            <a:r>
              <a:rPr lang="en-ZA" sz="1400" dirty="0"/>
              <a:t>Time-bound</a:t>
            </a:r>
          </a:p>
        </p:txBody>
      </p:sp>
      <p:sp>
        <p:nvSpPr>
          <p:cNvPr id="13" name="TextBox 12">
            <a:extLst>
              <a:ext uri="{FF2B5EF4-FFF2-40B4-BE49-F238E27FC236}">
                <a16:creationId xmlns:a16="http://schemas.microsoft.com/office/drawing/2014/main" id="{A9F33E5E-6070-0DEF-1484-557FFF005706}"/>
              </a:ext>
            </a:extLst>
          </p:cNvPr>
          <p:cNvSpPr txBox="1"/>
          <p:nvPr/>
        </p:nvSpPr>
        <p:spPr>
          <a:xfrm>
            <a:off x="3352799" y="4767738"/>
            <a:ext cx="2057401" cy="1169551"/>
          </a:xfrm>
          <a:prstGeom prst="rect">
            <a:avLst/>
          </a:prstGeom>
          <a:noFill/>
        </p:spPr>
        <p:txBody>
          <a:bodyPr wrap="square">
            <a:spAutoFit/>
          </a:bodyPr>
          <a:lstStyle/>
          <a:p>
            <a:pPr marL="342900" indent="-342900">
              <a:buClr>
                <a:srgbClr val="C8102E"/>
              </a:buClr>
              <a:buFont typeface="Arial" panose="020B0604020202020204" pitchFamily="34" charset="0"/>
              <a:buChar char="•"/>
            </a:pPr>
            <a:r>
              <a:rPr lang="en-ZA" sz="1400" dirty="0"/>
              <a:t>Specific</a:t>
            </a:r>
          </a:p>
          <a:p>
            <a:pPr marL="342900" indent="-342900">
              <a:buClr>
                <a:srgbClr val="C8102E"/>
              </a:buClr>
              <a:buFont typeface="Arial" panose="020B0604020202020204" pitchFamily="34" charset="0"/>
              <a:buChar char="•"/>
            </a:pPr>
            <a:r>
              <a:rPr lang="en-ZA" sz="1400" dirty="0"/>
              <a:t>Measurable</a:t>
            </a:r>
          </a:p>
          <a:p>
            <a:pPr marL="342900" indent="-342900">
              <a:buClr>
                <a:srgbClr val="C8102E"/>
              </a:buClr>
              <a:buFont typeface="Arial" panose="020B0604020202020204" pitchFamily="34" charset="0"/>
              <a:buChar char="•"/>
            </a:pPr>
            <a:r>
              <a:rPr lang="en-ZA" sz="1400" dirty="0"/>
              <a:t>Achievable</a:t>
            </a:r>
          </a:p>
          <a:p>
            <a:pPr marL="342900" indent="-342900">
              <a:buClr>
                <a:srgbClr val="C8102E"/>
              </a:buClr>
              <a:buFont typeface="Arial" panose="020B0604020202020204" pitchFamily="34" charset="0"/>
              <a:buChar char="•"/>
            </a:pPr>
            <a:r>
              <a:rPr lang="en-ZA" sz="1400" dirty="0"/>
              <a:t>Relevant</a:t>
            </a:r>
          </a:p>
          <a:p>
            <a:pPr marL="342900" indent="-342900">
              <a:buClr>
                <a:srgbClr val="C8102E"/>
              </a:buClr>
              <a:buFont typeface="Arial" panose="020B0604020202020204" pitchFamily="34" charset="0"/>
              <a:buChar char="•"/>
            </a:pPr>
            <a:r>
              <a:rPr lang="en-ZA" sz="1400" dirty="0"/>
              <a:t>Time-bound</a:t>
            </a:r>
          </a:p>
        </p:txBody>
      </p:sp>
      <p:sp>
        <p:nvSpPr>
          <p:cNvPr id="14" name="Arrow: Pentagon 13">
            <a:extLst>
              <a:ext uri="{FF2B5EF4-FFF2-40B4-BE49-F238E27FC236}">
                <a16:creationId xmlns:a16="http://schemas.microsoft.com/office/drawing/2014/main" id="{1F9F899F-E8FE-D08C-2149-48AC2A5B2BC3}"/>
              </a:ext>
            </a:extLst>
          </p:cNvPr>
          <p:cNvSpPr/>
          <p:nvPr/>
        </p:nvSpPr>
        <p:spPr>
          <a:xfrm>
            <a:off x="514032" y="5031272"/>
            <a:ext cx="2747328" cy="523241"/>
          </a:xfrm>
          <a:prstGeom prst="homePlate">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Now the objective is</a:t>
            </a:r>
            <a:endParaRPr lang="en-ZA" sz="1600" b="1" dirty="0"/>
          </a:p>
        </p:txBody>
      </p:sp>
    </p:spTree>
    <p:extLst>
      <p:ext uri="{BB962C8B-B14F-4D97-AF65-F5344CB8AC3E}">
        <p14:creationId xmlns:p14="http://schemas.microsoft.com/office/powerpoint/2010/main" val="30915279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B94D4C-B9B4-977B-812E-3B0E61E5EC72}"/>
              </a:ext>
            </a:extLst>
          </p:cNvPr>
          <p:cNvSpPr>
            <a:spLocks noGrp="1"/>
          </p:cNvSpPr>
          <p:nvPr>
            <p:ph type="title"/>
          </p:nvPr>
        </p:nvSpPr>
        <p:spPr>
          <a:xfrm>
            <a:off x="457200" y="373848"/>
            <a:ext cx="8229600" cy="845352"/>
          </a:xfrm>
        </p:spPr>
        <p:txBody>
          <a:bodyPr>
            <a:normAutofit/>
          </a:bodyPr>
          <a:lstStyle/>
          <a:p>
            <a:r>
              <a:rPr lang="en-ZA" sz="2400" dirty="0"/>
              <a:t>A simple formula to use when you create your objectives</a:t>
            </a:r>
          </a:p>
        </p:txBody>
      </p:sp>
      <p:graphicFrame>
        <p:nvGraphicFramePr>
          <p:cNvPr id="15" name="Table 14">
            <a:extLst>
              <a:ext uri="{FF2B5EF4-FFF2-40B4-BE49-F238E27FC236}">
                <a16:creationId xmlns:a16="http://schemas.microsoft.com/office/drawing/2014/main" id="{15A0CDB7-8115-A720-6835-70E1531FF91B}"/>
              </a:ext>
            </a:extLst>
          </p:cNvPr>
          <p:cNvGraphicFramePr>
            <a:graphicFrameLocks noGrp="1"/>
          </p:cNvGraphicFramePr>
          <p:nvPr>
            <p:extLst>
              <p:ext uri="{D42A27DB-BD31-4B8C-83A1-F6EECF244321}">
                <p14:modId xmlns:p14="http://schemas.microsoft.com/office/powerpoint/2010/main" val="3152065373"/>
              </p:ext>
            </p:extLst>
          </p:nvPr>
        </p:nvGraphicFramePr>
        <p:xfrm>
          <a:off x="482600" y="1600200"/>
          <a:ext cx="7899400" cy="1828800"/>
        </p:xfrm>
        <a:graphic>
          <a:graphicData uri="http://schemas.openxmlformats.org/drawingml/2006/table">
            <a:tbl>
              <a:tblPr firstRow="1" bandRow="1">
                <a:tableStyleId>{21E4AEA4-8DFA-4A89-87EB-49C32662AFE0}</a:tableStyleId>
              </a:tblPr>
              <a:tblGrid>
                <a:gridCol w="2201976">
                  <a:extLst>
                    <a:ext uri="{9D8B030D-6E8A-4147-A177-3AD203B41FA5}">
                      <a16:colId xmlns:a16="http://schemas.microsoft.com/office/drawing/2014/main" val="1927701906"/>
                    </a:ext>
                  </a:extLst>
                </a:gridCol>
                <a:gridCol w="5697424">
                  <a:extLst>
                    <a:ext uri="{9D8B030D-6E8A-4147-A177-3AD203B41FA5}">
                      <a16:colId xmlns:a16="http://schemas.microsoft.com/office/drawing/2014/main" val="3666140165"/>
                    </a:ext>
                  </a:extLst>
                </a:gridCol>
              </a:tblGrid>
              <a:tr h="1828800">
                <a:tc>
                  <a:txBody>
                    <a:bodyPr/>
                    <a:lstStyle/>
                    <a:p>
                      <a:pPr algn="ctr"/>
                      <a:r>
                        <a:rPr lang="en-ZA" b="0" dirty="0">
                          <a:solidFill>
                            <a:schemeClr val="bg1"/>
                          </a:solidFill>
                        </a:rPr>
                        <a:t>Increase /</a:t>
                      </a:r>
                    </a:p>
                    <a:p>
                      <a:pPr algn="ctr"/>
                      <a:r>
                        <a:rPr lang="en-ZA" b="0" dirty="0">
                          <a:solidFill>
                            <a:schemeClr val="bg1"/>
                          </a:solidFill>
                        </a:rPr>
                        <a:t>Decrease /</a:t>
                      </a:r>
                    </a:p>
                    <a:p>
                      <a:pPr algn="ctr"/>
                      <a:r>
                        <a:rPr lang="en-ZA" b="0" dirty="0">
                          <a:solidFill>
                            <a:schemeClr val="bg1"/>
                          </a:solidFill>
                        </a:rPr>
                        <a:t>Maintain…</a:t>
                      </a:r>
                    </a:p>
                  </a:txBody>
                  <a:tcPr anchor="ctr">
                    <a:solidFill>
                      <a:srgbClr val="C8102E"/>
                    </a:solidFill>
                  </a:tcPr>
                </a:tc>
                <a:tc>
                  <a:txBody>
                    <a:bodyPr/>
                    <a:lstStyle/>
                    <a:p>
                      <a:pPr marL="355600" lvl="1" indent="-263525">
                        <a:spcBef>
                          <a:spcPts val="300"/>
                        </a:spcBef>
                        <a:spcAft>
                          <a:spcPts val="300"/>
                        </a:spcAft>
                        <a:buClr>
                          <a:srgbClr val="C8102E"/>
                        </a:buClr>
                        <a:buFont typeface="Arial" panose="020B0604020202020204" pitchFamily="34" charset="0"/>
                        <a:buChar char="•"/>
                      </a:pPr>
                      <a:r>
                        <a:rPr lang="en-ZA" b="0" dirty="0">
                          <a:solidFill>
                            <a:schemeClr val="tx1"/>
                          </a:solidFill>
                        </a:rPr>
                        <a:t>What?</a:t>
                      </a:r>
                    </a:p>
                    <a:p>
                      <a:pPr marL="355600" lvl="1" indent="-263525">
                        <a:buClr>
                          <a:srgbClr val="C8102E"/>
                        </a:buClr>
                        <a:buFont typeface="Arial" panose="020B0604020202020204" pitchFamily="34" charset="0"/>
                        <a:buChar char="•"/>
                      </a:pPr>
                      <a:r>
                        <a:rPr lang="en-ZA" b="0" dirty="0">
                          <a:solidFill>
                            <a:schemeClr val="tx1"/>
                          </a:solidFill>
                        </a:rPr>
                        <a:t>Among whom?</a:t>
                      </a:r>
                    </a:p>
                    <a:p>
                      <a:pPr marL="355600" lvl="1" indent="-263525">
                        <a:buClr>
                          <a:srgbClr val="C8102E"/>
                        </a:buClr>
                        <a:buFont typeface="Arial" panose="020B0604020202020204" pitchFamily="34" charset="0"/>
                        <a:buChar char="•"/>
                      </a:pPr>
                      <a:r>
                        <a:rPr lang="en-ZA" b="0" dirty="0">
                          <a:solidFill>
                            <a:schemeClr val="tx1"/>
                          </a:solidFill>
                        </a:rPr>
                        <a:t>From what baseline?</a:t>
                      </a:r>
                    </a:p>
                    <a:p>
                      <a:pPr marL="355600" lvl="1" indent="-263525">
                        <a:buClr>
                          <a:srgbClr val="C8102E"/>
                        </a:buClr>
                        <a:buFont typeface="Arial" panose="020B0604020202020204" pitchFamily="34" charset="0"/>
                        <a:buChar char="•"/>
                      </a:pPr>
                      <a:r>
                        <a:rPr lang="en-ZA" b="0" dirty="0">
                          <a:solidFill>
                            <a:schemeClr val="tx1"/>
                          </a:solidFill>
                        </a:rPr>
                        <a:t>To what target?</a:t>
                      </a:r>
                    </a:p>
                    <a:p>
                      <a:pPr marL="355600" lvl="1" indent="-263525">
                        <a:buClr>
                          <a:srgbClr val="C8102E"/>
                        </a:buClr>
                        <a:buFont typeface="Arial" panose="020B0604020202020204" pitchFamily="34" charset="0"/>
                        <a:buChar char="•"/>
                      </a:pPr>
                      <a:r>
                        <a:rPr lang="en-ZA" b="0" dirty="0">
                          <a:solidFill>
                            <a:schemeClr val="tx1"/>
                          </a:solidFill>
                        </a:rPr>
                        <a:t>By when?</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graphicFrame>
        <p:nvGraphicFramePr>
          <p:cNvPr id="16" name="Table 15">
            <a:extLst>
              <a:ext uri="{FF2B5EF4-FFF2-40B4-BE49-F238E27FC236}">
                <a16:creationId xmlns:a16="http://schemas.microsoft.com/office/drawing/2014/main" id="{202E9ECA-2B39-0878-DDB2-1520CCB1A018}"/>
              </a:ext>
            </a:extLst>
          </p:cNvPr>
          <p:cNvGraphicFramePr>
            <a:graphicFrameLocks noGrp="1"/>
          </p:cNvGraphicFramePr>
          <p:nvPr>
            <p:extLst>
              <p:ext uri="{D42A27DB-BD31-4B8C-83A1-F6EECF244321}">
                <p14:modId xmlns:p14="http://schemas.microsoft.com/office/powerpoint/2010/main" val="3936436943"/>
              </p:ext>
            </p:extLst>
          </p:nvPr>
        </p:nvGraphicFramePr>
        <p:xfrm>
          <a:off x="441960" y="3909377"/>
          <a:ext cx="7940040" cy="1310640"/>
        </p:xfrm>
        <a:graphic>
          <a:graphicData uri="http://schemas.openxmlformats.org/drawingml/2006/table">
            <a:tbl>
              <a:tblPr firstRow="1" bandRow="1">
                <a:tableStyleId>{21E4AEA4-8DFA-4A89-87EB-49C32662AFE0}</a:tableStyleId>
              </a:tblPr>
              <a:tblGrid>
                <a:gridCol w="2244260">
                  <a:extLst>
                    <a:ext uri="{9D8B030D-6E8A-4147-A177-3AD203B41FA5}">
                      <a16:colId xmlns:a16="http://schemas.microsoft.com/office/drawing/2014/main" val="1927701906"/>
                    </a:ext>
                  </a:extLst>
                </a:gridCol>
                <a:gridCol w="5695780">
                  <a:extLst>
                    <a:ext uri="{9D8B030D-6E8A-4147-A177-3AD203B41FA5}">
                      <a16:colId xmlns:a16="http://schemas.microsoft.com/office/drawing/2014/main" val="3666140165"/>
                    </a:ext>
                  </a:extLst>
                </a:gridCol>
              </a:tblGrid>
              <a:tr h="1310640">
                <a:tc>
                  <a:txBody>
                    <a:bodyPr/>
                    <a:lstStyle/>
                    <a:p>
                      <a:pPr algn="ctr"/>
                      <a:r>
                        <a:rPr lang="en-ZA" b="0" dirty="0">
                          <a:solidFill>
                            <a:schemeClr val="bg1"/>
                          </a:solidFill>
                        </a:rPr>
                        <a:t>Example</a:t>
                      </a:r>
                    </a:p>
                  </a:txBody>
                  <a:tcPr anchor="ctr">
                    <a:solidFill>
                      <a:srgbClr val="C8102E"/>
                    </a:solidFill>
                  </a:tcPr>
                </a:tc>
                <a:tc>
                  <a:txBody>
                    <a:bodyPr/>
                    <a:lstStyle/>
                    <a:p>
                      <a:pPr marL="92075" lvl="1" indent="0"/>
                      <a:r>
                        <a:rPr lang="en-ZA" b="0" dirty="0">
                          <a:solidFill>
                            <a:schemeClr val="tx1"/>
                          </a:solidFill>
                        </a:rPr>
                        <a:t>Increase employee understanding of the company's strategy among permanent employees from 58% to 75% by December 2026.</a:t>
                      </a:r>
                    </a:p>
                  </a:txBody>
                  <a:tcPr anchor="ctr">
                    <a:solidFill>
                      <a:srgbClr val="C8102E">
                        <a:alpha val="20000"/>
                      </a:srgbClr>
                    </a:solidFill>
                  </a:tcPr>
                </a:tc>
                <a:extLst>
                  <a:ext uri="{0D108BD9-81ED-4DB2-BD59-A6C34878D82A}">
                    <a16:rowId xmlns:a16="http://schemas.microsoft.com/office/drawing/2014/main" val="4210353462"/>
                  </a:ext>
                </a:extLst>
              </a:tr>
            </a:tbl>
          </a:graphicData>
        </a:graphic>
      </p:graphicFrame>
    </p:spTree>
    <p:extLst>
      <p:ext uri="{BB962C8B-B14F-4D97-AF65-F5344CB8AC3E}">
        <p14:creationId xmlns:p14="http://schemas.microsoft.com/office/powerpoint/2010/main" val="3227075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F408BBB-829A-4F4D-B5B9-4BA3D85D5261}"/>
              </a:ext>
            </a:extLst>
          </p:cNvPr>
          <p:cNvPicPr>
            <a:picLocks noGrp="1" noChangeAspect="1"/>
          </p:cNvPicPr>
          <p:nvPr>
            <p:ph idx="1"/>
          </p:nvPr>
        </p:nvPicPr>
        <p:blipFill>
          <a:blip r:embed="rId2"/>
          <a:stretch>
            <a:fillRect/>
          </a:stretch>
        </p:blipFill>
        <p:spPr>
          <a:xfrm>
            <a:off x="457200" y="990600"/>
            <a:ext cx="8229600" cy="4098208"/>
          </a:xfrm>
        </p:spPr>
      </p:pic>
    </p:spTree>
    <p:extLst>
      <p:ext uri="{BB962C8B-B14F-4D97-AF65-F5344CB8AC3E}">
        <p14:creationId xmlns:p14="http://schemas.microsoft.com/office/powerpoint/2010/main" val="107629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A2DA-EEE7-18B8-D08F-C3C4B0551E36}"/>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D98DD418-A189-4E80-C81A-AB8F9843D546}"/>
              </a:ext>
            </a:extLst>
          </p:cNvPr>
          <p:cNvGraphicFramePr>
            <a:graphicFrameLocks noGrp="1"/>
          </p:cNvGraphicFramePr>
          <p:nvPr>
            <p:extLst>
              <p:ext uri="{D42A27DB-BD31-4B8C-83A1-F6EECF244321}">
                <p14:modId xmlns:p14="http://schemas.microsoft.com/office/powerpoint/2010/main" val="911070698"/>
              </p:ext>
            </p:extLst>
          </p:nvPr>
        </p:nvGraphicFramePr>
        <p:xfrm>
          <a:off x="533400" y="1066800"/>
          <a:ext cx="8229600" cy="442341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5. 	The strategic approach</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algn="l" fontAlgn="ctr">
                        <a:tabLst>
                          <a:tab pos="358775" algn="l"/>
                        </a:tabLst>
                      </a:pPr>
                      <a:r>
                        <a:rPr lang="en-US" sz="1800" b="0" i="0" u="none" strike="noStrike" dirty="0">
                          <a:solidFill>
                            <a:srgbClr val="000000"/>
                          </a:solidFill>
                          <a:effectLst/>
                          <a:latin typeface="Arial" panose="020B0604020202020204" pitchFamily="34" charset="0"/>
                        </a:rPr>
                        <a:t>1. 	Provide and explain the primary and supporting messages.</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Provide the rationale used for linking the target audience(s) and objectives to tactics and the roll-out plan.</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Indicate the link to the institution’s needs.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Use an innovative approach that will resonate intellectually and emotionally with the target audience.</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0608753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E923-A58A-83EE-BD90-8DBAB28E3A81}"/>
              </a:ext>
            </a:extLst>
          </p:cNvPr>
          <p:cNvSpPr>
            <a:spLocks noGrp="1"/>
          </p:cNvSpPr>
          <p:nvPr>
            <p:ph type="title"/>
          </p:nvPr>
        </p:nvSpPr>
        <p:spPr/>
        <p:txBody>
          <a:bodyPr/>
          <a:lstStyle/>
          <a:p>
            <a:r>
              <a:rPr lang="en-US" dirty="0"/>
              <a:t>The strategy</a:t>
            </a:r>
          </a:p>
        </p:txBody>
      </p:sp>
      <p:sp>
        <p:nvSpPr>
          <p:cNvPr id="4" name="Content Placeholder 2">
            <a:extLst>
              <a:ext uri="{FF2B5EF4-FFF2-40B4-BE49-F238E27FC236}">
                <a16:creationId xmlns:a16="http://schemas.microsoft.com/office/drawing/2014/main" id="{8AF1B77C-0697-D690-9907-1B355AF16702}"/>
              </a:ext>
            </a:extLst>
          </p:cNvPr>
          <p:cNvSpPr txBox="1">
            <a:spLocks/>
          </p:cNvSpPr>
          <p:nvPr/>
        </p:nvSpPr>
        <p:spPr>
          <a:xfrm>
            <a:off x="3404871" y="1145390"/>
            <a:ext cx="5153024" cy="2893210"/>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r>
              <a:rPr lang="en-ZA" sz="1800" dirty="0"/>
              <a:t>Why specific messages were chosen.</a:t>
            </a:r>
          </a:p>
          <a:p>
            <a:pPr marL="263525" indent="-263525"/>
            <a:r>
              <a:rPr lang="en-ZA" sz="1800" dirty="0"/>
              <a:t>Why particular audiences were targeted.</a:t>
            </a:r>
          </a:p>
          <a:p>
            <a:pPr marL="263525" indent="-263525"/>
            <a:r>
              <a:rPr lang="en-ZA" sz="1800" dirty="0"/>
              <a:t>Why certain tactics and channels were selected.</a:t>
            </a:r>
          </a:p>
          <a:p>
            <a:pPr marL="263525" indent="-263525"/>
            <a:r>
              <a:rPr lang="en-ZA" sz="1800" dirty="0"/>
              <a:t>How the approach supports institutional goals.</a:t>
            </a:r>
          </a:p>
          <a:p>
            <a:pPr marL="263525" indent="-263525"/>
            <a:r>
              <a:rPr lang="en-ZA" sz="1800" dirty="0"/>
              <a:t>What made the campaign distinctive, engaging or innovative.</a:t>
            </a:r>
            <a:endParaRPr lang="en-US" sz="1800" dirty="0"/>
          </a:p>
        </p:txBody>
      </p:sp>
      <p:sp>
        <p:nvSpPr>
          <p:cNvPr id="5" name="Arrow: Pentagon 4">
            <a:extLst>
              <a:ext uri="{FF2B5EF4-FFF2-40B4-BE49-F238E27FC236}">
                <a16:creationId xmlns:a16="http://schemas.microsoft.com/office/drawing/2014/main" id="{DC3BC7A6-125E-77B0-7D61-C55E103154F9}"/>
              </a:ext>
            </a:extLst>
          </p:cNvPr>
          <p:cNvSpPr/>
          <p:nvPr/>
        </p:nvSpPr>
        <p:spPr>
          <a:xfrm>
            <a:off x="473076" y="2050249"/>
            <a:ext cx="2895600" cy="84535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Evaluators want to know</a:t>
            </a:r>
          </a:p>
        </p:txBody>
      </p:sp>
      <p:sp>
        <p:nvSpPr>
          <p:cNvPr id="6" name="Content Placeholder 2">
            <a:extLst>
              <a:ext uri="{FF2B5EF4-FFF2-40B4-BE49-F238E27FC236}">
                <a16:creationId xmlns:a16="http://schemas.microsoft.com/office/drawing/2014/main" id="{DFEE08EE-8E18-EEFC-C25D-ACBC54375B18}"/>
              </a:ext>
            </a:extLst>
          </p:cNvPr>
          <p:cNvSpPr txBox="1">
            <a:spLocks/>
          </p:cNvSpPr>
          <p:nvPr/>
        </p:nvSpPr>
        <p:spPr>
          <a:xfrm>
            <a:off x="521653" y="4414517"/>
            <a:ext cx="8100694" cy="1059329"/>
          </a:xfrm>
          <a:prstGeom prst="rect">
            <a:avLst/>
          </a:prstGeom>
          <a:solidFill>
            <a:srgbClr val="C8102E">
              <a:alpha val="10196"/>
            </a:srgbClr>
          </a:solidFill>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lgn="ctr">
              <a:buNone/>
            </a:pPr>
            <a:r>
              <a:rPr lang="en-ZA" sz="1800" dirty="0"/>
              <a:t>A strong strategic approach demonstrates that every element of the campaign was deliberately designed to achieve the stated objectives.</a:t>
            </a:r>
          </a:p>
        </p:txBody>
      </p:sp>
    </p:spTree>
    <p:extLst>
      <p:ext uri="{BB962C8B-B14F-4D97-AF65-F5344CB8AC3E}">
        <p14:creationId xmlns:p14="http://schemas.microsoft.com/office/powerpoint/2010/main" val="812112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7509-1CED-4A70-8EB9-FEA3F81CAFEC}"/>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9A7BAB79-AA16-1E0A-5E64-EC9DD3E93CB5}"/>
              </a:ext>
            </a:extLst>
          </p:cNvPr>
          <p:cNvSpPr>
            <a:spLocks noGrp="1"/>
          </p:cNvSpPr>
          <p:nvPr>
            <p:ph sz="half" idx="1"/>
          </p:nvPr>
        </p:nvSpPr>
        <p:spPr>
          <a:xfrm>
            <a:off x="457200" y="2057401"/>
            <a:ext cx="4038600" cy="2438399"/>
          </a:xfrm>
        </p:spPr>
        <p:txBody>
          <a:bodyPr>
            <a:noAutofit/>
          </a:bodyPr>
          <a:lstStyle/>
          <a:p>
            <a:pPr marL="263525" indent="-263525"/>
            <a:r>
              <a:rPr lang="en-ZA" sz="1400" b="1" dirty="0"/>
              <a:t>What are primary messages?</a:t>
            </a:r>
          </a:p>
          <a:p>
            <a:pPr lvl="1"/>
            <a:r>
              <a:rPr lang="en-ZA" sz="1400" dirty="0"/>
              <a:t>Primary messages are the most important ideas the audience must remember.</a:t>
            </a:r>
          </a:p>
          <a:p>
            <a:pPr marL="263525" indent="-263525"/>
            <a:r>
              <a:rPr lang="en-ZA" sz="1400" b="1" dirty="0"/>
              <a:t>What are supporting messages?</a:t>
            </a:r>
          </a:p>
          <a:p>
            <a:pPr lvl="1"/>
            <a:r>
              <a:rPr lang="en-ZA" sz="1400" dirty="0"/>
              <a:t>Supporting messages reinforce the primary message and provide additional information, evidence or motivation.</a:t>
            </a:r>
          </a:p>
          <a:p>
            <a:endParaRPr lang="en-ZA" sz="1400" dirty="0"/>
          </a:p>
        </p:txBody>
      </p:sp>
      <p:sp>
        <p:nvSpPr>
          <p:cNvPr id="10" name="Content Placeholder 9">
            <a:extLst>
              <a:ext uri="{FF2B5EF4-FFF2-40B4-BE49-F238E27FC236}">
                <a16:creationId xmlns:a16="http://schemas.microsoft.com/office/drawing/2014/main" id="{B3B061DA-8131-0922-6E35-FF9270527ED3}"/>
              </a:ext>
            </a:extLst>
          </p:cNvPr>
          <p:cNvSpPr>
            <a:spLocks noGrp="1"/>
          </p:cNvSpPr>
          <p:nvPr>
            <p:ph sz="half" idx="2"/>
          </p:nvPr>
        </p:nvSpPr>
        <p:spPr>
          <a:xfrm>
            <a:off x="4648200" y="2057401"/>
            <a:ext cx="3966527" cy="2285999"/>
          </a:xfrm>
          <a:solidFill>
            <a:srgbClr val="C8102E">
              <a:alpha val="10196"/>
            </a:srgbClr>
          </a:solidFill>
          <a:ln w="19050">
            <a:solidFill>
              <a:srgbClr val="C8102E"/>
            </a:solidFill>
          </a:ln>
        </p:spPr>
        <p:txBody>
          <a:bodyPr>
            <a:noAutofit/>
          </a:bodyPr>
          <a:lstStyle/>
          <a:p>
            <a:pPr marL="0" indent="0">
              <a:spcBef>
                <a:spcPts val="300"/>
              </a:spcBef>
              <a:spcAft>
                <a:spcPts val="300"/>
              </a:spcAft>
              <a:buNone/>
            </a:pPr>
            <a:r>
              <a:rPr lang="en-ZA" sz="1400" b="1" dirty="0"/>
              <a:t>Example:</a:t>
            </a:r>
          </a:p>
          <a:p>
            <a:pPr marL="263525" indent="-263525">
              <a:spcBef>
                <a:spcPts val="300"/>
              </a:spcBef>
              <a:spcAft>
                <a:spcPts val="300"/>
              </a:spcAft>
            </a:pPr>
            <a:r>
              <a:rPr lang="en-ZA" sz="1400" b="1" dirty="0"/>
              <a:t>Primary message:</a:t>
            </a:r>
          </a:p>
          <a:p>
            <a:pPr lvl="1">
              <a:spcBef>
                <a:spcPts val="300"/>
              </a:spcBef>
              <a:spcAft>
                <a:spcPts val="300"/>
              </a:spcAft>
            </a:pPr>
            <a:r>
              <a:rPr lang="en-ZA" sz="1400" dirty="0"/>
              <a:t>"Every employee plays a role in delivering an exceptional student experience."</a:t>
            </a:r>
          </a:p>
          <a:p>
            <a:pPr marL="263525" indent="-263525">
              <a:spcBef>
                <a:spcPts val="300"/>
              </a:spcBef>
              <a:spcAft>
                <a:spcPts val="300"/>
              </a:spcAft>
            </a:pPr>
            <a:r>
              <a:rPr lang="en-ZA" sz="1400" b="1" dirty="0"/>
              <a:t>Supporting message:</a:t>
            </a:r>
          </a:p>
          <a:p>
            <a:pPr lvl="1">
              <a:spcBef>
                <a:spcPts val="300"/>
              </a:spcBef>
              <a:spcAft>
                <a:spcPts val="300"/>
              </a:spcAft>
            </a:pPr>
            <a:r>
              <a:rPr lang="en-ZA" sz="1400" dirty="0"/>
              <a:t>Student satisfaction affects institutional success.</a:t>
            </a:r>
          </a:p>
          <a:p>
            <a:pPr>
              <a:spcBef>
                <a:spcPts val="300"/>
              </a:spcBef>
              <a:spcAft>
                <a:spcPts val="300"/>
              </a:spcAft>
            </a:pPr>
            <a:endParaRPr lang="en-ZA" sz="1400" dirty="0"/>
          </a:p>
        </p:txBody>
      </p:sp>
      <p:sp>
        <p:nvSpPr>
          <p:cNvPr id="4" name="Rectangle 3">
            <a:extLst>
              <a:ext uri="{FF2B5EF4-FFF2-40B4-BE49-F238E27FC236}">
                <a16:creationId xmlns:a16="http://schemas.microsoft.com/office/drawing/2014/main" id="{0B887C2B-B0C0-280A-A195-87F0C716CB05}"/>
              </a:ext>
            </a:extLst>
          </p:cNvPr>
          <p:cNvSpPr/>
          <p:nvPr/>
        </p:nvSpPr>
        <p:spPr>
          <a:xfrm>
            <a:off x="529272" y="1173321"/>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1: Primary and supporting messages</a:t>
            </a:r>
          </a:p>
        </p:txBody>
      </p:sp>
      <p:sp>
        <p:nvSpPr>
          <p:cNvPr id="11" name="Content Placeholder 2">
            <a:extLst>
              <a:ext uri="{FF2B5EF4-FFF2-40B4-BE49-F238E27FC236}">
                <a16:creationId xmlns:a16="http://schemas.microsoft.com/office/drawing/2014/main" id="{574486BF-77A9-08A1-014A-AEE749A0F2C6}"/>
              </a:ext>
            </a:extLst>
          </p:cNvPr>
          <p:cNvSpPr txBox="1">
            <a:spLocks/>
          </p:cNvSpPr>
          <p:nvPr/>
        </p:nvSpPr>
        <p:spPr>
          <a:xfrm>
            <a:off x="3461703" y="4800600"/>
            <a:ext cx="5153024" cy="957660"/>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spcBef>
                <a:spcPts val="300"/>
              </a:spcBef>
              <a:spcAft>
                <a:spcPts val="300"/>
              </a:spcAft>
            </a:pPr>
            <a:r>
              <a:rPr lang="en-ZA" sz="1400" dirty="0"/>
              <a:t>What the key and supporting messages were.</a:t>
            </a:r>
          </a:p>
          <a:p>
            <a:pPr marL="263525" indent="-263525">
              <a:spcBef>
                <a:spcPts val="300"/>
              </a:spcBef>
              <a:spcAft>
                <a:spcPts val="300"/>
              </a:spcAft>
            </a:pPr>
            <a:r>
              <a:rPr lang="en-ZA" sz="1400" dirty="0"/>
              <a:t>Why they were selected.</a:t>
            </a:r>
          </a:p>
          <a:p>
            <a:pPr marL="263525" indent="-263525">
              <a:spcBef>
                <a:spcPts val="300"/>
              </a:spcBef>
              <a:spcAft>
                <a:spcPts val="300"/>
              </a:spcAft>
            </a:pPr>
            <a:r>
              <a:rPr lang="en-ZA" sz="1400" dirty="0"/>
              <a:t>How they support the objectives.</a:t>
            </a:r>
          </a:p>
        </p:txBody>
      </p:sp>
      <p:sp>
        <p:nvSpPr>
          <p:cNvPr id="12" name="Arrow: Pentagon 11">
            <a:extLst>
              <a:ext uri="{FF2B5EF4-FFF2-40B4-BE49-F238E27FC236}">
                <a16:creationId xmlns:a16="http://schemas.microsoft.com/office/drawing/2014/main" id="{D222A73F-8266-D4FB-3EBC-C034206D64E0}"/>
              </a:ext>
            </a:extLst>
          </p:cNvPr>
          <p:cNvSpPr/>
          <p:nvPr/>
        </p:nvSpPr>
        <p:spPr>
          <a:xfrm>
            <a:off x="529272" y="4893511"/>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92480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71BDA-E337-7103-C676-7F6347089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FE49C-0F5D-5C33-7128-2F109994BCD7}"/>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01FAC475-C3B8-A9F2-FB2E-F82935E31A57}"/>
              </a:ext>
            </a:extLst>
          </p:cNvPr>
          <p:cNvSpPr>
            <a:spLocks noGrp="1"/>
          </p:cNvSpPr>
          <p:nvPr>
            <p:ph sz="half" idx="1"/>
          </p:nvPr>
        </p:nvSpPr>
        <p:spPr>
          <a:xfrm>
            <a:off x="508952" y="2303205"/>
            <a:ext cx="4038600" cy="1752599"/>
          </a:xfrm>
        </p:spPr>
        <p:txBody>
          <a:bodyPr>
            <a:noAutofit/>
          </a:bodyPr>
          <a:lstStyle/>
          <a:p>
            <a:r>
              <a:rPr lang="en-ZA" sz="1600" dirty="0"/>
              <a:t>This is often where entries lose marks.</a:t>
            </a:r>
          </a:p>
          <a:p>
            <a:r>
              <a:rPr lang="en-ZA" sz="1600" dirty="0"/>
              <a:t>Explain why each tactic was chosen.</a:t>
            </a:r>
          </a:p>
          <a:p>
            <a:r>
              <a:rPr lang="en-ZA" sz="1600" dirty="0"/>
              <a:t>It should relate to the explanation of the target audiences.</a:t>
            </a:r>
          </a:p>
        </p:txBody>
      </p:sp>
      <p:sp>
        <p:nvSpPr>
          <p:cNvPr id="10" name="Content Placeholder 9">
            <a:extLst>
              <a:ext uri="{FF2B5EF4-FFF2-40B4-BE49-F238E27FC236}">
                <a16:creationId xmlns:a16="http://schemas.microsoft.com/office/drawing/2014/main" id="{3B3A0264-3992-FE7D-DA27-EF156F91A88B}"/>
              </a:ext>
            </a:extLst>
          </p:cNvPr>
          <p:cNvSpPr>
            <a:spLocks noGrp="1"/>
          </p:cNvSpPr>
          <p:nvPr>
            <p:ph sz="half" idx="2"/>
          </p:nvPr>
        </p:nvSpPr>
        <p:spPr>
          <a:xfrm>
            <a:off x="4648200" y="1905001"/>
            <a:ext cx="3966527" cy="2549009"/>
          </a:xfrm>
          <a:solidFill>
            <a:srgbClr val="C8102E">
              <a:alpha val="10196"/>
            </a:srgbClr>
          </a:solidFill>
          <a:ln w="19050">
            <a:solidFill>
              <a:srgbClr val="C8102E"/>
            </a:solidFill>
          </a:ln>
        </p:spPr>
        <p:txBody>
          <a:bodyPr>
            <a:noAutofit/>
          </a:bodyPr>
          <a:lstStyle/>
          <a:p>
            <a:pPr marL="0" indent="0">
              <a:buNone/>
            </a:pPr>
            <a:r>
              <a:rPr lang="en-ZA" sz="1600" b="1" dirty="0"/>
              <a:t>Example:</a:t>
            </a:r>
          </a:p>
          <a:p>
            <a:pPr marL="0" indent="0">
              <a:buNone/>
            </a:pPr>
            <a:r>
              <a:rPr lang="en-ZA" sz="1600" dirty="0"/>
              <a:t>Research showed that prospective students relied heavily on social media and peer recommendations when selecting a university. Social media storytelling and student ambassador videos were therefore selected as the primary tactics to increase awareness and consideration among this audience.</a:t>
            </a:r>
          </a:p>
        </p:txBody>
      </p:sp>
      <p:sp>
        <p:nvSpPr>
          <p:cNvPr id="4" name="Rectangle 3">
            <a:extLst>
              <a:ext uri="{FF2B5EF4-FFF2-40B4-BE49-F238E27FC236}">
                <a16:creationId xmlns:a16="http://schemas.microsoft.com/office/drawing/2014/main" id="{4673D391-4DDD-AA63-58CA-34BF3571B8F2}"/>
              </a:ext>
            </a:extLst>
          </p:cNvPr>
          <p:cNvSpPr/>
          <p:nvPr/>
        </p:nvSpPr>
        <p:spPr>
          <a:xfrm>
            <a:off x="529272" y="1173321"/>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2: Linking audiences and objectives to tactics</a:t>
            </a:r>
          </a:p>
        </p:txBody>
      </p:sp>
      <p:sp>
        <p:nvSpPr>
          <p:cNvPr id="11" name="Content Placeholder 2">
            <a:extLst>
              <a:ext uri="{FF2B5EF4-FFF2-40B4-BE49-F238E27FC236}">
                <a16:creationId xmlns:a16="http://schemas.microsoft.com/office/drawing/2014/main" id="{40E65480-8D40-A801-82AA-565C2BDAD475}"/>
              </a:ext>
            </a:extLst>
          </p:cNvPr>
          <p:cNvSpPr txBox="1">
            <a:spLocks/>
          </p:cNvSpPr>
          <p:nvPr/>
        </p:nvSpPr>
        <p:spPr>
          <a:xfrm>
            <a:off x="3461703" y="4855171"/>
            <a:ext cx="5153024" cy="957660"/>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600" dirty="0"/>
              <a:t>Demonstrate that </a:t>
            </a:r>
          </a:p>
          <a:p>
            <a:pPr marL="0" indent="0">
              <a:spcBef>
                <a:spcPts val="300"/>
              </a:spcBef>
              <a:spcAft>
                <a:spcPts val="300"/>
              </a:spcAft>
              <a:buNone/>
            </a:pPr>
            <a:r>
              <a:rPr lang="en-ZA" sz="1600" dirty="0"/>
              <a:t>Audience Insights </a:t>
            </a:r>
            <a:r>
              <a:rPr lang="en-ZA" sz="1600" dirty="0">
                <a:solidFill>
                  <a:srgbClr val="C8102E"/>
                </a:solidFill>
              </a:rPr>
              <a:t>→</a:t>
            </a:r>
            <a:r>
              <a:rPr lang="en-ZA" sz="1600" dirty="0"/>
              <a:t> Objectives </a:t>
            </a:r>
            <a:r>
              <a:rPr lang="en-ZA" sz="1600" dirty="0">
                <a:solidFill>
                  <a:srgbClr val="C8102E"/>
                </a:solidFill>
              </a:rPr>
              <a:t>→</a:t>
            </a:r>
            <a:r>
              <a:rPr lang="en-ZA" sz="1600" dirty="0"/>
              <a:t> Tactics</a:t>
            </a:r>
          </a:p>
          <a:p>
            <a:pPr marL="0" indent="0">
              <a:spcBef>
                <a:spcPts val="300"/>
              </a:spcBef>
              <a:spcAft>
                <a:spcPts val="300"/>
              </a:spcAft>
              <a:buNone/>
            </a:pPr>
            <a:r>
              <a:rPr lang="en-ZA" sz="1600" dirty="0"/>
              <a:t>are clearly connected.</a:t>
            </a:r>
          </a:p>
        </p:txBody>
      </p:sp>
      <p:sp>
        <p:nvSpPr>
          <p:cNvPr id="12" name="Arrow: Pentagon 11">
            <a:extLst>
              <a:ext uri="{FF2B5EF4-FFF2-40B4-BE49-F238E27FC236}">
                <a16:creationId xmlns:a16="http://schemas.microsoft.com/office/drawing/2014/main" id="{A21FF2A7-B5A3-6320-B3CC-E912BEAD0E1E}"/>
              </a:ext>
            </a:extLst>
          </p:cNvPr>
          <p:cNvSpPr/>
          <p:nvPr/>
        </p:nvSpPr>
        <p:spPr>
          <a:xfrm>
            <a:off x="529272" y="4948082"/>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17739722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3234E-D03E-00EF-A014-2041A6C35E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39130-1901-AC92-40F0-8DA5DBB3D2AF}"/>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B33F2592-15FF-06EF-38C7-3408B5FBF0F6}"/>
              </a:ext>
            </a:extLst>
          </p:cNvPr>
          <p:cNvSpPr>
            <a:spLocks noGrp="1"/>
          </p:cNvSpPr>
          <p:nvPr>
            <p:ph sz="half" idx="1"/>
          </p:nvPr>
        </p:nvSpPr>
        <p:spPr>
          <a:xfrm>
            <a:off x="457201" y="2209324"/>
            <a:ext cx="4038600" cy="1523999"/>
          </a:xfrm>
        </p:spPr>
        <p:txBody>
          <a:bodyPr>
            <a:noAutofit/>
          </a:bodyPr>
          <a:lstStyle/>
          <a:p>
            <a:r>
              <a:rPr lang="en-ZA" sz="1400" dirty="0"/>
              <a:t>Innovation does not necessarily mean using new technology.</a:t>
            </a:r>
          </a:p>
          <a:p>
            <a:r>
              <a:rPr lang="en-ZA" sz="1400" dirty="0"/>
              <a:t>It means finding a fresh, relevant and engaging way to connect with the audience.</a:t>
            </a:r>
          </a:p>
        </p:txBody>
      </p:sp>
      <p:sp>
        <p:nvSpPr>
          <p:cNvPr id="10" name="Content Placeholder 9">
            <a:extLst>
              <a:ext uri="{FF2B5EF4-FFF2-40B4-BE49-F238E27FC236}">
                <a16:creationId xmlns:a16="http://schemas.microsoft.com/office/drawing/2014/main" id="{2D531DFA-DA33-2E33-5731-AB057C2A43C7}"/>
              </a:ext>
            </a:extLst>
          </p:cNvPr>
          <p:cNvSpPr>
            <a:spLocks noGrp="1"/>
          </p:cNvSpPr>
          <p:nvPr>
            <p:ph sz="half" idx="2"/>
          </p:nvPr>
        </p:nvSpPr>
        <p:spPr>
          <a:xfrm>
            <a:off x="4648200" y="1905001"/>
            <a:ext cx="3966527" cy="2362199"/>
          </a:xfrm>
          <a:solidFill>
            <a:srgbClr val="C8102E">
              <a:alpha val="10196"/>
            </a:srgbClr>
          </a:solidFill>
          <a:ln w="19050">
            <a:solidFill>
              <a:srgbClr val="C8102E"/>
            </a:solidFill>
          </a:ln>
        </p:spPr>
        <p:txBody>
          <a:bodyPr>
            <a:noAutofit/>
          </a:bodyPr>
          <a:lstStyle/>
          <a:p>
            <a:pPr marL="0" indent="0">
              <a:spcBef>
                <a:spcPts val="300"/>
              </a:spcBef>
              <a:spcAft>
                <a:spcPts val="300"/>
              </a:spcAft>
              <a:buNone/>
            </a:pPr>
            <a:r>
              <a:rPr lang="en-ZA" sz="1400" b="1" dirty="0"/>
              <a:t>Example:</a:t>
            </a:r>
          </a:p>
          <a:p>
            <a:pPr>
              <a:spcBef>
                <a:spcPts val="300"/>
              </a:spcBef>
              <a:spcAft>
                <a:spcPts val="300"/>
              </a:spcAft>
            </a:pPr>
            <a:r>
              <a:rPr lang="en-ZA" sz="1400" dirty="0"/>
              <a:t>Instead of promoting scholarships through fact sheets, the institution shared personal stories of scholarship recipients whose lives had been transformed through education.</a:t>
            </a:r>
          </a:p>
          <a:p>
            <a:pPr lvl="0">
              <a:spcBef>
                <a:spcPts val="300"/>
              </a:spcBef>
              <a:spcAft>
                <a:spcPts val="300"/>
              </a:spcAft>
            </a:pPr>
            <a:r>
              <a:rPr lang="en-ZA" sz="1400" dirty="0"/>
              <a:t>The facts </a:t>
            </a:r>
            <a:r>
              <a:rPr lang="en-ZA" sz="1400" b="1" dirty="0"/>
              <a:t>informed</a:t>
            </a:r>
            <a:r>
              <a:rPr lang="en-ZA" sz="1400" dirty="0"/>
              <a:t> the audience.</a:t>
            </a:r>
          </a:p>
          <a:p>
            <a:pPr lvl="0">
              <a:spcBef>
                <a:spcPts val="300"/>
              </a:spcBef>
              <a:spcAft>
                <a:spcPts val="300"/>
              </a:spcAft>
            </a:pPr>
            <a:r>
              <a:rPr lang="en-ZA" sz="1400" dirty="0"/>
              <a:t>The stories </a:t>
            </a:r>
            <a:r>
              <a:rPr lang="en-ZA" sz="1400" b="1" dirty="0"/>
              <a:t>inspired</a:t>
            </a:r>
            <a:r>
              <a:rPr lang="en-ZA" sz="1400" dirty="0"/>
              <a:t> the audience.</a:t>
            </a:r>
          </a:p>
          <a:p>
            <a:pPr>
              <a:spcBef>
                <a:spcPts val="300"/>
              </a:spcBef>
              <a:spcAft>
                <a:spcPts val="300"/>
              </a:spcAft>
            </a:pPr>
            <a:r>
              <a:rPr lang="en-ZA" sz="1400" dirty="0"/>
              <a:t>The campaign will appeal to both the head and the heart.</a:t>
            </a:r>
          </a:p>
        </p:txBody>
      </p:sp>
      <p:sp>
        <p:nvSpPr>
          <p:cNvPr id="4" name="Rectangle 3">
            <a:extLst>
              <a:ext uri="{FF2B5EF4-FFF2-40B4-BE49-F238E27FC236}">
                <a16:creationId xmlns:a16="http://schemas.microsoft.com/office/drawing/2014/main" id="{C5659B55-302C-D940-4350-484903AF8EA8}"/>
              </a:ext>
            </a:extLst>
          </p:cNvPr>
          <p:cNvSpPr/>
          <p:nvPr/>
        </p:nvSpPr>
        <p:spPr>
          <a:xfrm>
            <a:off x="529272" y="1173321"/>
            <a:ext cx="8085455"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3: Innovation and audience resonance</a:t>
            </a:r>
          </a:p>
        </p:txBody>
      </p:sp>
      <p:sp>
        <p:nvSpPr>
          <p:cNvPr id="11" name="Content Placeholder 2">
            <a:extLst>
              <a:ext uri="{FF2B5EF4-FFF2-40B4-BE49-F238E27FC236}">
                <a16:creationId xmlns:a16="http://schemas.microsoft.com/office/drawing/2014/main" id="{DE8F1FB8-4EB5-7B42-37F2-D0DD70EA4019}"/>
              </a:ext>
            </a:extLst>
          </p:cNvPr>
          <p:cNvSpPr txBox="1">
            <a:spLocks/>
          </p:cNvSpPr>
          <p:nvPr/>
        </p:nvSpPr>
        <p:spPr>
          <a:xfrm>
            <a:off x="3533776" y="4647247"/>
            <a:ext cx="5080951" cy="936031"/>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400" dirty="0"/>
              <a:t>An approach that appeals:</a:t>
            </a:r>
          </a:p>
          <a:p>
            <a:pPr indent="-285750">
              <a:spcBef>
                <a:spcPts val="300"/>
              </a:spcBef>
              <a:spcAft>
                <a:spcPts val="300"/>
              </a:spcAft>
            </a:pPr>
            <a:r>
              <a:rPr lang="en-ZA" sz="1400" b="1" dirty="0"/>
              <a:t>Intellectually: </a:t>
            </a:r>
            <a:r>
              <a:rPr lang="en-ZA" sz="1400" dirty="0"/>
              <a:t>The audience understands the message.</a:t>
            </a:r>
          </a:p>
          <a:p>
            <a:pPr>
              <a:spcBef>
                <a:spcPts val="300"/>
              </a:spcBef>
              <a:spcAft>
                <a:spcPts val="300"/>
              </a:spcAft>
            </a:pPr>
            <a:r>
              <a:rPr lang="en-ZA" sz="1400" b="1" dirty="0"/>
              <a:t>Emotionally: </a:t>
            </a:r>
            <a:r>
              <a:rPr lang="en-ZA" sz="1400" dirty="0"/>
              <a:t>The audience cares about the message.</a:t>
            </a:r>
          </a:p>
        </p:txBody>
      </p:sp>
      <p:sp>
        <p:nvSpPr>
          <p:cNvPr id="12" name="Arrow: Pentagon 11">
            <a:extLst>
              <a:ext uri="{FF2B5EF4-FFF2-40B4-BE49-F238E27FC236}">
                <a16:creationId xmlns:a16="http://schemas.microsoft.com/office/drawing/2014/main" id="{C1C3CE84-B294-EB43-44C6-E33BD069D0EA}"/>
              </a:ext>
            </a:extLst>
          </p:cNvPr>
          <p:cNvSpPr/>
          <p:nvPr/>
        </p:nvSpPr>
        <p:spPr>
          <a:xfrm>
            <a:off x="566103" y="4789946"/>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What evaluators want</a:t>
            </a:r>
          </a:p>
        </p:txBody>
      </p:sp>
    </p:spTree>
    <p:extLst>
      <p:ext uri="{BB962C8B-B14F-4D97-AF65-F5344CB8AC3E}">
        <p14:creationId xmlns:p14="http://schemas.microsoft.com/office/powerpoint/2010/main" val="41823560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5ED3-2108-EE50-FE51-996EF1719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C2B30D-2F71-5F0D-05A1-E9DFFF8B7BFE}"/>
              </a:ext>
            </a:extLst>
          </p:cNvPr>
          <p:cNvSpPr>
            <a:spLocks noGrp="1"/>
          </p:cNvSpPr>
          <p:nvPr>
            <p:ph type="title"/>
          </p:nvPr>
        </p:nvSpPr>
        <p:spPr/>
        <p:txBody>
          <a:bodyPr/>
          <a:lstStyle/>
          <a:p>
            <a:r>
              <a:rPr lang="en-US" dirty="0"/>
              <a:t>The strategy </a:t>
            </a:r>
            <a:r>
              <a:rPr lang="en-US" sz="1800" dirty="0"/>
              <a:t>(continued)</a:t>
            </a:r>
            <a:endParaRPr lang="en-ZA" sz="1800" dirty="0"/>
          </a:p>
        </p:txBody>
      </p:sp>
      <p:sp>
        <p:nvSpPr>
          <p:cNvPr id="7" name="Content Placeholder 6">
            <a:extLst>
              <a:ext uri="{FF2B5EF4-FFF2-40B4-BE49-F238E27FC236}">
                <a16:creationId xmlns:a16="http://schemas.microsoft.com/office/drawing/2014/main" id="{57070288-D1EC-8847-2300-843F0E753A37}"/>
              </a:ext>
            </a:extLst>
          </p:cNvPr>
          <p:cNvSpPr>
            <a:spLocks noGrp="1"/>
          </p:cNvSpPr>
          <p:nvPr>
            <p:ph sz="half" idx="1"/>
          </p:nvPr>
        </p:nvSpPr>
        <p:spPr>
          <a:xfrm>
            <a:off x="457200" y="2193163"/>
            <a:ext cx="3835400" cy="1382691"/>
          </a:xfrm>
        </p:spPr>
        <p:txBody>
          <a:bodyPr>
            <a:noAutofit/>
          </a:bodyPr>
          <a:lstStyle/>
          <a:p>
            <a:pPr marL="263525" indent="-263525"/>
            <a:r>
              <a:rPr lang="en-ZA" sz="1400" dirty="0"/>
              <a:t>Every strategic decision should support the need identified earlier.</a:t>
            </a:r>
          </a:p>
          <a:p>
            <a:pPr marL="263525" indent="-263525"/>
            <a:r>
              <a:rPr lang="en-ZA" sz="1400" dirty="0"/>
              <a:t>Indicate how will this approach help solve the problem, address the need or leverage the opportunity?</a:t>
            </a:r>
          </a:p>
        </p:txBody>
      </p:sp>
      <p:sp>
        <p:nvSpPr>
          <p:cNvPr id="10" name="Content Placeholder 9">
            <a:extLst>
              <a:ext uri="{FF2B5EF4-FFF2-40B4-BE49-F238E27FC236}">
                <a16:creationId xmlns:a16="http://schemas.microsoft.com/office/drawing/2014/main" id="{3CE43971-6F66-FFBC-D80E-A8A9B5E69915}"/>
              </a:ext>
            </a:extLst>
          </p:cNvPr>
          <p:cNvSpPr>
            <a:spLocks noGrp="1"/>
          </p:cNvSpPr>
          <p:nvPr>
            <p:ph sz="half" idx="2"/>
          </p:nvPr>
        </p:nvSpPr>
        <p:spPr>
          <a:xfrm>
            <a:off x="2605562" y="4245502"/>
            <a:ext cx="6091872" cy="1439177"/>
          </a:xfrm>
          <a:noFill/>
          <a:ln w="19050">
            <a:solidFill>
              <a:srgbClr val="C8102E"/>
            </a:solidFill>
          </a:ln>
        </p:spPr>
        <p:txBody>
          <a:bodyPr anchor="ctr">
            <a:noAutofit/>
          </a:bodyPr>
          <a:lstStyle/>
          <a:p>
            <a:pPr>
              <a:spcBef>
                <a:spcPts val="300"/>
              </a:spcBef>
              <a:spcAft>
                <a:spcPts val="300"/>
              </a:spcAft>
            </a:pPr>
            <a:r>
              <a:rPr lang="en-ZA" sz="1400" dirty="0"/>
              <a:t>What messages were used.</a:t>
            </a:r>
          </a:p>
          <a:p>
            <a:pPr marL="263525" indent="-263525">
              <a:spcBef>
                <a:spcPts val="300"/>
              </a:spcBef>
              <a:spcAft>
                <a:spcPts val="300"/>
              </a:spcAft>
            </a:pPr>
            <a:r>
              <a:rPr lang="en-ZA" sz="1400" dirty="0"/>
              <a:t>Why those messages mattered.</a:t>
            </a:r>
          </a:p>
          <a:p>
            <a:pPr marL="263525" indent="-263525">
              <a:spcBef>
                <a:spcPts val="300"/>
              </a:spcBef>
              <a:spcAft>
                <a:spcPts val="300"/>
              </a:spcAft>
            </a:pPr>
            <a:r>
              <a:rPr lang="en-ZA" sz="1400" dirty="0"/>
              <a:t>Why specific tactics were selected.</a:t>
            </a:r>
          </a:p>
          <a:p>
            <a:pPr marL="263525" indent="-263525">
              <a:spcBef>
                <a:spcPts val="300"/>
              </a:spcBef>
              <a:spcAft>
                <a:spcPts val="300"/>
              </a:spcAft>
            </a:pPr>
            <a:r>
              <a:rPr lang="en-ZA" sz="1400" dirty="0"/>
              <a:t>How the approach addressed the organisational need.</a:t>
            </a:r>
          </a:p>
          <a:p>
            <a:pPr marL="263525" indent="-263525">
              <a:spcBef>
                <a:spcPts val="300"/>
              </a:spcBef>
              <a:spcAft>
                <a:spcPts val="300"/>
              </a:spcAft>
            </a:pPr>
            <a:r>
              <a:rPr lang="en-ZA" sz="1400" dirty="0"/>
              <a:t>Why the audience would find the campaign meaningful and compelling.</a:t>
            </a:r>
          </a:p>
        </p:txBody>
      </p:sp>
      <p:sp>
        <p:nvSpPr>
          <p:cNvPr id="4" name="Rectangle 3">
            <a:extLst>
              <a:ext uri="{FF2B5EF4-FFF2-40B4-BE49-F238E27FC236}">
                <a16:creationId xmlns:a16="http://schemas.microsoft.com/office/drawing/2014/main" id="{053D65E2-2777-16CD-E277-C4A70C241688}"/>
              </a:ext>
            </a:extLst>
          </p:cNvPr>
          <p:cNvSpPr/>
          <p:nvPr/>
        </p:nvSpPr>
        <p:spPr>
          <a:xfrm>
            <a:off x="529272" y="1173321"/>
            <a:ext cx="8157528" cy="523240"/>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r>
              <a:rPr lang="en-ZA" dirty="0">
                <a:solidFill>
                  <a:schemeClr val="tx1"/>
                </a:solidFill>
              </a:rPr>
              <a:t>Criterion 4: Link to institutional needs</a:t>
            </a:r>
          </a:p>
        </p:txBody>
      </p:sp>
      <p:sp>
        <p:nvSpPr>
          <p:cNvPr id="8" name="Content Placeholder 6">
            <a:extLst>
              <a:ext uri="{FF2B5EF4-FFF2-40B4-BE49-F238E27FC236}">
                <a16:creationId xmlns:a16="http://schemas.microsoft.com/office/drawing/2014/main" id="{B9A6F1F8-F762-9CE9-613B-D1802A5B16F7}"/>
              </a:ext>
            </a:extLst>
          </p:cNvPr>
          <p:cNvSpPr txBox="1">
            <a:spLocks/>
          </p:cNvSpPr>
          <p:nvPr/>
        </p:nvSpPr>
        <p:spPr>
          <a:xfrm>
            <a:off x="4608036" y="1981997"/>
            <a:ext cx="4089398" cy="1861102"/>
          </a:xfrm>
          <a:prstGeom prst="rect">
            <a:avLst/>
          </a:prstGeom>
          <a:solidFill>
            <a:srgbClr val="C8102E">
              <a:alpha val="10196"/>
            </a:srgbClr>
          </a:solidFill>
          <a:ln w="19050">
            <a:solidFill>
              <a:srgbClr val="C8102E"/>
            </a:solidFill>
          </a:ln>
        </p:spPr>
        <p:txBody>
          <a:bodyPr vert="horz" lIns="91440" tIns="45720" rIns="91440" bIns="45720" rtlCol="0">
            <a:noAutofit/>
          </a:bodyPr>
          <a:lstStyle>
            <a:lvl1pPr marL="266700" indent="-26670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1pPr>
            <a:lvl2pPr marL="630238" indent="-274638" algn="l" defTabSz="914400" rtl="0" eaLnBrk="1" latinLnBrk="0" hangingPunct="1">
              <a:spcBef>
                <a:spcPts val="600"/>
              </a:spcBef>
              <a:spcAft>
                <a:spcPts val="600"/>
              </a:spcAft>
              <a:buClr>
                <a:srgbClr val="C8102E"/>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Font typeface="Arial" pitchFamily="34" charset="0"/>
              <a:buNone/>
            </a:pPr>
            <a:r>
              <a:rPr lang="en-ZA" sz="1400" b="1" dirty="0"/>
              <a:t>Example:</a:t>
            </a:r>
          </a:p>
          <a:p>
            <a:pPr marL="263525" indent="-263525">
              <a:spcBef>
                <a:spcPts val="300"/>
              </a:spcBef>
              <a:spcAft>
                <a:spcPts val="300"/>
              </a:spcAft>
              <a:tabLst>
                <a:tab pos="263525" algn="l"/>
              </a:tabLst>
            </a:pPr>
            <a:r>
              <a:rPr lang="en-ZA" sz="1400" b="1" dirty="0"/>
              <a:t>Institutional need: </a:t>
            </a:r>
            <a:r>
              <a:rPr lang="en-ZA" sz="1400" dirty="0"/>
              <a:t>Increase enrolment in engineering programmes.</a:t>
            </a:r>
          </a:p>
          <a:p>
            <a:pPr marL="263525" indent="-263525">
              <a:spcBef>
                <a:spcPts val="300"/>
              </a:spcBef>
              <a:spcAft>
                <a:spcPts val="300"/>
              </a:spcAft>
            </a:pPr>
            <a:r>
              <a:rPr lang="en-ZA" sz="1400" b="1" dirty="0"/>
              <a:t>Strategic approach: </a:t>
            </a:r>
            <a:r>
              <a:rPr lang="en-ZA" sz="1400" dirty="0"/>
              <a:t>Position engineering graduates as innovators who solve real-world challenges through a storytelling campaign featuring alumni success stories.</a:t>
            </a:r>
          </a:p>
        </p:txBody>
      </p:sp>
      <p:sp>
        <p:nvSpPr>
          <p:cNvPr id="9" name="Arrow: Pentagon 8">
            <a:extLst>
              <a:ext uri="{FF2B5EF4-FFF2-40B4-BE49-F238E27FC236}">
                <a16:creationId xmlns:a16="http://schemas.microsoft.com/office/drawing/2014/main" id="{BE7C4F94-4AD4-922C-E626-4429E6C11140}"/>
              </a:ext>
            </a:extLst>
          </p:cNvPr>
          <p:cNvSpPr/>
          <p:nvPr/>
        </p:nvSpPr>
        <p:spPr>
          <a:xfrm>
            <a:off x="431800" y="4473618"/>
            <a:ext cx="2142807" cy="9264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The strongest entries explain:</a:t>
            </a:r>
          </a:p>
        </p:txBody>
      </p:sp>
    </p:spTree>
    <p:extLst>
      <p:ext uri="{BB962C8B-B14F-4D97-AF65-F5344CB8AC3E}">
        <p14:creationId xmlns:p14="http://schemas.microsoft.com/office/powerpoint/2010/main" val="2794047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C70FA-FBB0-F288-916C-AC2800044B7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95CF21DF-AFDB-DE94-9A7E-52C38B60FB11}"/>
              </a:ext>
            </a:extLst>
          </p:cNvPr>
          <p:cNvGraphicFramePr>
            <a:graphicFrameLocks noGrp="1"/>
          </p:cNvGraphicFramePr>
          <p:nvPr>
            <p:extLst>
              <p:ext uri="{D42A27DB-BD31-4B8C-83A1-F6EECF244321}">
                <p14:modId xmlns:p14="http://schemas.microsoft.com/office/powerpoint/2010/main" val="710570228"/>
              </p:ext>
            </p:extLst>
          </p:nvPr>
        </p:nvGraphicFramePr>
        <p:xfrm>
          <a:off x="533400" y="1066800"/>
          <a:ext cx="8229600" cy="414909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6. 	The project implementation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i="0" u="none" strike="noStrike" dirty="0">
                          <a:solidFill>
                            <a:srgbClr val="000000"/>
                          </a:solidFill>
                          <a:effectLst/>
                          <a:latin typeface="Arial" panose="020B0604020202020204" pitchFamily="34" charset="0"/>
                        </a:rPr>
                        <a:t>1. 	Provide a budget that is reasonable, given the institution and the scope of the intervention.</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Make good use of the resources, including the budget.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 Provide a roll-out plan, indicating deadlines, challenges and solutions.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Indicate their role in the campaign, and if applicable, what and why some aspects were outsourced.</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1144439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7E642-6C8F-6CC8-2A2A-DF76608D4601}"/>
              </a:ext>
            </a:extLst>
          </p:cNvPr>
          <p:cNvSpPr>
            <a:spLocks noGrp="1"/>
          </p:cNvSpPr>
          <p:nvPr>
            <p:ph type="title"/>
          </p:nvPr>
        </p:nvSpPr>
        <p:spPr>
          <a:xfrm>
            <a:off x="457200" y="373848"/>
            <a:ext cx="8229600" cy="845352"/>
          </a:xfrm>
        </p:spPr>
        <p:txBody>
          <a:bodyPr/>
          <a:lstStyle/>
          <a:p>
            <a:r>
              <a:rPr lang="en-US" dirty="0"/>
              <a:t>Project implementation</a:t>
            </a:r>
          </a:p>
        </p:txBody>
      </p:sp>
      <p:sp>
        <p:nvSpPr>
          <p:cNvPr id="3" name="Content Placeholder 2">
            <a:extLst>
              <a:ext uri="{FF2B5EF4-FFF2-40B4-BE49-F238E27FC236}">
                <a16:creationId xmlns:a16="http://schemas.microsoft.com/office/drawing/2014/main" id="{9B1F12F5-AFD7-D1EB-D7AF-E4F3EBAEE65A}"/>
              </a:ext>
            </a:extLst>
          </p:cNvPr>
          <p:cNvSpPr>
            <a:spLocks noGrp="1"/>
          </p:cNvSpPr>
          <p:nvPr>
            <p:ph idx="1"/>
          </p:nvPr>
        </p:nvSpPr>
        <p:spPr>
          <a:xfrm>
            <a:off x="457200" y="1219200"/>
            <a:ext cx="8229600" cy="4518025"/>
          </a:xfrm>
        </p:spPr>
        <p:txBody>
          <a:bodyPr>
            <a:noAutofit/>
          </a:bodyPr>
          <a:lstStyle/>
          <a:p>
            <a:pPr lvl="0">
              <a:spcBef>
                <a:spcPts val="300"/>
              </a:spcBef>
              <a:spcAft>
                <a:spcPts val="300"/>
              </a:spcAft>
            </a:pPr>
            <a:r>
              <a:rPr lang="en-ZA" sz="1400" b="1" dirty="0"/>
              <a:t>Provide a realistic budget</a:t>
            </a:r>
          </a:p>
          <a:p>
            <a:pPr lvl="1">
              <a:spcBef>
                <a:spcPts val="300"/>
              </a:spcBef>
              <a:spcAft>
                <a:spcPts val="300"/>
              </a:spcAft>
            </a:pPr>
            <a:r>
              <a:rPr lang="en-ZA" sz="1400" dirty="0"/>
              <a:t>Give and Ensure the budget is appropriate for the size, scope and objectives of the project.</a:t>
            </a:r>
          </a:p>
          <a:p>
            <a:pPr lvl="0">
              <a:spcBef>
                <a:spcPts val="300"/>
              </a:spcBef>
              <a:spcAft>
                <a:spcPts val="300"/>
              </a:spcAft>
            </a:pPr>
            <a:r>
              <a:rPr lang="en-ZA" sz="1400" b="1" dirty="0"/>
              <a:t>Demonstrate effective use of resources</a:t>
            </a:r>
          </a:p>
          <a:p>
            <a:pPr lvl="1">
              <a:spcBef>
                <a:spcPts val="300"/>
              </a:spcBef>
              <a:spcAft>
                <a:spcPts val="300"/>
              </a:spcAft>
            </a:pPr>
            <a:r>
              <a:rPr lang="en-ZA" sz="1400" dirty="0"/>
              <a:t>Show how financial, human and organisational resources were used efficiently to maximise impact.</a:t>
            </a:r>
          </a:p>
          <a:p>
            <a:pPr lvl="0">
              <a:spcBef>
                <a:spcPts val="300"/>
              </a:spcBef>
              <a:spcAft>
                <a:spcPts val="300"/>
              </a:spcAft>
            </a:pPr>
            <a:r>
              <a:rPr lang="en-ZA" sz="1400" b="1" dirty="0"/>
              <a:t>Provide a detailed roll-out plan</a:t>
            </a:r>
          </a:p>
          <a:p>
            <a:pPr lvl="1">
              <a:spcBef>
                <a:spcPts val="300"/>
              </a:spcBef>
              <a:spcAft>
                <a:spcPts val="300"/>
              </a:spcAft>
            </a:pPr>
            <a:r>
              <a:rPr lang="en-ZA" sz="1400" dirty="0"/>
              <a:t>Include key phases, milestones, deadlines, responsibilities, anticipated challenges and contingency plans.</a:t>
            </a:r>
          </a:p>
          <a:p>
            <a:pPr lvl="0">
              <a:spcBef>
                <a:spcPts val="300"/>
              </a:spcBef>
              <a:spcAft>
                <a:spcPts val="300"/>
              </a:spcAft>
            </a:pPr>
            <a:r>
              <a:rPr lang="en-ZA" sz="1400" b="1" dirty="0"/>
              <a:t>Clearly define your role</a:t>
            </a:r>
          </a:p>
          <a:p>
            <a:pPr lvl="1">
              <a:spcBef>
                <a:spcPts val="300"/>
              </a:spcBef>
              <a:spcAft>
                <a:spcPts val="300"/>
              </a:spcAft>
            </a:pPr>
            <a:r>
              <a:rPr lang="en-ZA" sz="1400" dirty="0"/>
              <a:t>Explain your responsibilities in planning and implementing the project, and identify any outsourced activities with the reasons for outsourcing.</a:t>
            </a:r>
          </a:p>
          <a:p>
            <a:pPr lvl="0">
              <a:spcBef>
                <a:spcPts val="300"/>
              </a:spcBef>
              <a:spcAft>
                <a:spcPts val="300"/>
              </a:spcAft>
            </a:pPr>
            <a:r>
              <a:rPr lang="en-ZA" sz="1400" b="1" dirty="0"/>
              <a:t>Manage internal and external resources</a:t>
            </a:r>
          </a:p>
          <a:p>
            <a:pPr lvl="1">
              <a:spcBef>
                <a:spcPts val="300"/>
              </a:spcBef>
              <a:spcAft>
                <a:spcPts val="300"/>
              </a:spcAft>
            </a:pPr>
            <a:r>
              <a:rPr lang="en-ZA" sz="1400" dirty="0"/>
              <a:t>Demonstrate how internal teams, partners and service providers collaborated to deliver the project successfully.</a:t>
            </a:r>
          </a:p>
          <a:p>
            <a:pPr lvl="0">
              <a:spcBef>
                <a:spcPts val="300"/>
              </a:spcBef>
              <a:spcAft>
                <a:spcPts val="300"/>
              </a:spcAft>
            </a:pPr>
            <a:r>
              <a:rPr lang="en-ZA" sz="1400" b="1" dirty="0"/>
              <a:t>Anticipate risks and challenges</a:t>
            </a:r>
          </a:p>
          <a:p>
            <a:pPr lvl="1">
              <a:spcBef>
                <a:spcPts val="300"/>
              </a:spcBef>
              <a:spcAft>
                <a:spcPts val="300"/>
              </a:spcAft>
            </a:pPr>
            <a:r>
              <a:rPr lang="en-ZA" sz="1400" dirty="0"/>
              <a:t>Identify implementation risks, explain how they were managed and describe any adjustments made during the project.</a:t>
            </a:r>
          </a:p>
          <a:p>
            <a:pPr>
              <a:spcBef>
                <a:spcPts val="300"/>
              </a:spcBef>
              <a:spcAft>
                <a:spcPts val="300"/>
              </a:spcAft>
            </a:pPr>
            <a:endParaRPr lang="en-ZA" sz="1400" dirty="0"/>
          </a:p>
          <a:p>
            <a:pPr>
              <a:spcBef>
                <a:spcPts val="300"/>
              </a:spcBef>
              <a:spcAft>
                <a:spcPts val="300"/>
              </a:spcAft>
            </a:pPr>
            <a:endParaRPr lang="en-US" sz="1400" dirty="0"/>
          </a:p>
        </p:txBody>
      </p:sp>
    </p:spTree>
    <p:extLst>
      <p:ext uri="{BB962C8B-B14F-4D97-AF65-F5344CB8AC3E}">
        <p14:creationId xmlns:p14="http://schemas.microsoft.com/office/powerpoint/2010/main" val="1579971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640A-9BE9-4752-FCE4-E57684D1EC1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2250B6E9-CAEA-DE5F-303F-3AE257008F71}"/>
              </a:ext>
            </a:extLst>
          </p:cNvPr>
          <p:cNvGraphicFramePr>
            <a:graphicFrameLocks noGrp="1"/>
          </p:cNvGraphicFramePr>
          <p:nvPr>
            <p:extLst>
              <p:ext uri="{D42A27DB-BD31-4B8C-83A1-F6EECF244321}">
                <p14:modId xmlns:p14="http://schemas.microsoft.com/office/powerpoint/2010/main" val="1011913617"/>
              </p:ext>
            </p:extLst>
          </p:nvPr>
        </p:nvGraphicFramePr>
        <p:xfrm>
          <a:off x="533400" y="1066800"/>
          <a:ext cx="8229600" cy="414909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algn="l" fontAlgn="ctr">
                        <a:tabLst>
                          <a:tab pos="358775" algn="l"/>
                        </a:tabLst>
                      </a:pPr>
                      <a:r>
                        <a:rPr lang="en-US" sz="2000" b="1" u="none" strike="noStrike" dirty="0">
                          <a:solidFill>
                            <a:srgbClr val="000000"/>
                          </a:solidFill>
                          <a:effectLst/>
                        </a:rPr>
                        <a:t>7. 	Measurement and evaluation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the entrant:</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i="0" u="none" strike="noStrike" dirty="0">
                          <a:solidFill>
                            <a:srgbClr val="000000"/>
                          </a:solidFill>
                          <a:effectLst/>
                          <a:latin typeface="Arial" panose="020B0604020202020204" pitchFamily="34" charset="0"/>
                        </a:rPr>
                        <a:t>1. 	Measure the impact of the intervention against the original objectives set.</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Explain the methodology (formal and informal) used to measure impact.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Use a valid and reliable process to measure impact.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Indicate how the results demonstrate that the campaign results contributed to achieving the institutional goals.</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11236682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B371E-6BBE-A289-0BC1-4BB0E6AA1627}"/>
              </a:ext>
            </a:extLst>
          </p:cNvPr>
          <p:cNvSpPr>
            <a:spLocks noGrp="1"/>
          </p:cNvSpPr>
          <p:nvPr>
            <p:ph type="title"/>
          </p:nvPr>
        </p:nvSpPr>
        <p:spPr>
          <a:xfrm>
            <a:off x="457200" y="373848"/>
            <a:ext cx="8229600" cy="845352"/>
          </a:xfrm>
        </p:spPr>
        <p:txBody>
          <a:bodyPr/>
          <a:lstStyle/>
          <a:p>
            <a:r>
              <a:rPr lang="en-US" dirty="0"/>
              <a:t>Measurement and evaluation</a:t>
            </a:r>
          </a:p>
        </p:txBody>
      </p:sp>
      <p:sp>
        <p:nvSpPr>
          <p:cNvPr id="3" name="Content Placeholder 2">
            <a:extLst>
              <a:ext uri="{FF2B5EF4-FFF2-40B4-BE49-F238E27FC236}">
                <a16:creationId xmlns:a16="http://schemas.microsoft.com/office/drawing/2014/main" id="{195D899F-46CA-AD56-6017-EC1CD64D7F5B}"/>
              </a:ext>
            </a:extLst>
          </p:cNvPr>
          <p:cNvSpPr>
            <a:spLocks noGrp="1"/>
          </p:cNvSpPr>
          <p:nvPr>
            <p:ph idx="1"/>
          </p:nvPr>
        </p:nvSpPr>
        <p:spPr>
          <a:xfrm>
            <a:off x="457200" y="1371600"/>
            <a:ext cx="8229600" cy="4366410"/>
          </a:xfrm>
        </p:spPr>
        <p:txBody>
          <a:bodyPr>
            <a:normAutofit fontScale="77500" lnSpcReduction="20000"/>
          </a:bodyPr>
          <a:lstStyle/>
          <a:p>
            <a:pPr lvl="0"/>
            <a:r>
              <a:rPr lang="en-ZA" b="1" dirty="0"/>
              <a:t>Measure every SMART objective</a:t>
            </a:r>
          </a:p>
          <a:p>
            <a:pPr lvl="1"/>
            <a:r>
              <a:rPr lang="en-ZA" dirty="0"/>
              <a:t>Evaluate every objective against the targets established during the planning stage.</a:t>
            </a:r>
          </a:p>
          <a:p>
            <a:pPr lvl="0"/>
            <a:r>
              <a:rPr lang="en-ZA" b="1" dirty="0"/>
              <a:t>Measure outputs, outcomes and impact</a:t>
            </a:r>
          </a:p>
          <a:p>
            <a:pPr lvl="1"/>
            <a:r>
              <a:rPr lang="en-ZA" dirty="0"/>
              <a:t>Demonstrate not only what was delivered, but also what changed because of the project.</a:t>
            </a:r>
          </a:p>
          <a:p>
            <a:pPr lvl="0"/>
            <a:r>
              <a:rPr lang="en-ZA" b="1" dirty="0"/>
              <a:t>Explain your measurement methodology</a:t>
            </a:r>
          </a:p>
          <a:p>
            <a:pPr lvl="1"/>
            <a:r>
              <a:rPr lang="en-ZA" dirty="0"/>
              <a:t>Describe the formal and informal methods used to collect valid and reliable evidence.</a:t>
            </a:r>
          </a:p>
          <a:p>
            <a:pPr lvl="0"/>
            <a:r>
              <a:rPr lang="en-ZA" b="1" dirty="0"/>
              <a:t>Use credible and reliable data</a:t>
            </a:r>
          </a:p>
          <a:p>
            <a:pPr lvl="1"/>
            <a:r>
              <a:rPr lang="en-ZA" dirty="0"/>
              <a:t>Support conclusions with accurate, objective and verifiable evidence.</a:t>
            </a:r>
          </a:p>
          <a:p>
            <a:pPr lvl="0"/>
            <a:r>
              <a:rPr lang="en-ZA" b="1" dirty="0"/>
              <a:t>Demonstrate organisational value</a:t>
            </a:r>
          </a:p>
          <a:p>
            <a:pPr lvl="1"/>
            <a:r>
              <a:rPr lang="en-ZA" dirty="0"/>
              <a:t>Show how the results contributed to achieving the institution's strategic goals.</a:t>
            </a:r>
          </a:p>
          <a:p>
            <a:pPr lvl="0"/>
            <a:r>
              <a:rPr lang="en-ZA" b="1" dirty="0"/>
              <a:t>Evaluate, learn and improve</a:t>
            </a:r>
          </a:p>
          <a:p>
            <a:pPr lvl="1"/>
            <a:r>
              <a:rPr lang="en-ZA" dirty="0"/>
              <a:t>Explain how the findings informed future planning and continuous improvement.</a:t>
            </a:r>
          </a:p>
          <a:p>
            <a:endParaRPr lang="en-US" dirty="0"/>
          </a:p>
        </p:txBody>
      </p:sp>
    </p:spTree>
    <p:extLst>
      <p:ext uri="{BB962C8B-B14F-4D97-AF65-F5344CB8AC3E}">
        <p14:creationId xmlns:p14="http://schemas.microsoft.com/office/powerpoint/2010/main" val="410383501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84C7-1192-8E0E-AF07-B3B13BE51A48}"/>
              </a:ext>
            </a:extLst>
          </p:cNvPr>
          <p:cNvSpPr>
            <a:spLocks noGrp="1"/>
          </p:cNvSpPr>
          <p:nvPr>
            <p:ph type="title"/>
          </p:nvPr>
        </p:nvSpPr>
        <p:spPr>
          <a:xfrm>
            <a:off x="457200" y="373848"/>
            <a:ext cx="8229600" cy="845352"/>
          </a:xfrm>
        </p:spPr>
        <p:txBody>
          <a:bodyPr/>
          <a:lstStyle/>
          <a:p>
            <a:r>
              <a:rPr lang="en-US" dirty="0"/>
              <a:t>Measurement and evaluation </a:t>
            </a:r>
          </a:p>
        </p:txBody>
      </p:sp>
      <p:graphicFrame>
        <p:nvGraphicFramePr>
          <p:cNvPr id="9" name="Table 8">
            <a:extLst>
              <a:ext uri="{FF2B5EF4-FFF2-40B4-BE49-F238E27FC236}">
                <a16:creationId xmlns:a16="http://schemas.microsoft.com/office/drawing/2014/main" id="{11FE0068-3406-A94A-3FDE-6258C009CA03}"/>
              </a:ext>
            </a:extLst>
          </p:cNvPr>
          <p:cNvGraphicFramePr>
            <a:graphicFrameLocks noGrp="1"/>
          </p:cNvGraphicFramePr>
          <p:nvPr>
            <p:extLst>
              <p:ext uri="{D42A27DB-BD31-4B8C-83A1-F6EECF244321}">
                <p14:modId xmlns:p14="http://schemas.microsoft.com/office/powerpoint/2010/main" val="467290084"/>
              </p:ext>
            </p:extLst>
          </p:nvPr>
        </p:nvGraphicFramePr>
        <p:xfrm>
          <a:off x="457200" y="1224280"/>
          <a:ext cx="8286750" cy="1483360"/>
        </p:xfrm>
        <a:graphic>
          <a:graphicData uri="http://schemas.openxmlformats.org/drawingml/2006/table">
            <a:tbl>
              <a:tblPr firstRow="1" bandRow="1">
                <a:tableStyleId>{5C22544A-7EE6-4342-B048-85BDC9FD1C3A}</a:tableStyleId>
              </a:tblPr>
              <a:tblGrid>
                <a:gridCol w="4143375">
                  <a:extLst>
                    <a:ext uri="{9D8B030D-6E8A-4147-A177-3AD203B41FA5}">
                      <a16:colId xmlns:a16="http://schemas.microsoft.com/office/drawing/2014/main" val="2560990735"/>
                    </a:ext>
                  </a:extLst>
                </a:gridCol>
                <a:gridCol w="4143375">
                  <a:extLst>
                    <a:ext uri="{9D8B030D-6E8A-4147-A177-3AD203B41FA5}">
                      <a16:colId xmlns:a16="http://schemas.microsoft.com/office/drawing/2014/main" val="3502439374"/>
                    </a:ext>
                  </a:extLst>
                </a:gridCol>
              </a:tblGrid>
              <a:tr h="370840">
                <a:tc>
                  <a:txBody>
                    <a:bodyPr/>
                    <a:lstStyle/>
                    <a:p>
                      <a:pPr algn="ctr">
                        <a:lnSpc>
                          <a:spcPct val="115000"/>
                        </a:lnSpc>
                        <a:buNone/>
                      </a:pPr>
                      <a:r>
                        <a:rPr lang="en-ZA" sz="1200" kern="100" dirty="0">
                          <a:effectLst/>
                        </a:rPr>
                        <a:t>Section 4 (Objective)</a:t>
                      </a:r>
                      <a:endParaRPr lang="en-ZA" sz="1200" kern="100" dirty="0">
                        <a:effectLst/>
                        <a:latin typeface="Times New Roman" panose="02020603050405020304" pitchFamily="18" charset="0"/>
                        <a:ea typeface="Times New Roman" panose="02020603050405020304" pitchFamily="18" charset="0"/>
                      </a:endParaRPr>
                    </a:p>
                  </a:txBody>
                  <a:tcPr marL="9525" marR="9525" marT="9525" marB="9525" anchor="ctr">
                    <a:solidFill>
                      <a:srgbClr val="C8102E"/>
                    </a:solidFill>
                  </a:tcPr>
                </a:tc>
                <a:tc>
                  <a:txBody>
                    <a:bodyPr/>
                    <a:lstStyle/>
                    <a:p>
                      <a:pPr algn="ctr">
                        <a:lnSpc>
                          <a:spcPct val="115000"/>
                        </a:lnSpc>
                        <a:buNone/>
                      </a:pPr>
                      <a:r>
                        <a:rPr lang="en-ZA" sz="1200" kern="100" dirty="0">
                          <a:effectLst/>
                        </a:rPr>
                        <a:t>Section 7 (Measurement)</a:t>
                      </a:r>
                      <a:endParaRPr lang="en-ZA" sz="1200" kern="100" dirty="0">
                        <a:effectLst/>
                        <a:latin typeface="Times New Roman" panose="02020603050405020304" pitchFamily="18" charset="0"/>
                        <a:ea typeface="Times New Roman" panose="02020603050405020304" pitchFamily="18" charset="0"/>
                      </a:endParaRPr>
                    </a:p>
                  </a:txBody>
                  <a:tcPr marL="9525" marR="9525" marT="9525" marB="9525" anchor="ctr">
                    <a:solidFill>
                      <a:srgbClr val="C8102E"/>
                    </a:solidFill>
                  </a:tcPr>
                </a:tc>
                <a:extLst>
                  <a:ext uri="{0D108BD9-81ED-4DB2-BD59-A6C34878D82A}">
                    <a16:rowId xmlns:a16="http://schemas.microsoft.com/office/drawing/2014/main" val="3935439225"/>
                  </a:ext>
                </a:extLst>
              </a:tr>
              <a:tr h="370840">
                <a:tc>
                  <a:txBody>
                    <a:bodyPr/>
                    <a:lstStyle/>
                    <a:p>
                      <a:pPr>
                        <a:lnSpc>
                          <a:spcPct val="115000"/>
                        </a:lnSpc>
                        <a:buNone/>
                      </a:pPr>
                      <a:r>
                        <a:rPr lang="en-ZA" sz="1200" kern="100" dirty="0">
                          <a:effectLst/>
                        </a:rPr>
                        <a:t>Increase awareness from 35% to 60%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4902"/>
                      </a:srgbClr>
                    </a:solidFill>
                  </a:tcPr>
                </a:tc>
                <a:tc>
                  <a:txBody>
                    <a:bodyPr/>
                    <a:lstStyle/>
                    <a:p>
                      <a:pPr>
                        <a:lnSpc>
                          <a:spcPct val="115000"/>
                        </a:lnSpc>
                        <a:buNone/>
                      </a:pPr>
                      <a:r>
                        <a:rPr lang="en-ZA" sz="1200" kern="100" dirty="0">
                          <a:effectLst/>
                        </a:rPr>
                        <a:t>Awareness increased to 64%</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4902"/>
                      </a:srgbClr>
                    </a:solidFill>
                  </a:tcPr>
                </a:tc>
                <a:extLst>
                  <a:ext uri="{0D108BD9-81ED-4DB2-BD59-A6C34878D82A}">
                    <a16:rowId xmlns:a16="http://schemas.microsoft.com/office/drawing/2014/main" val="446662345"/>
                  </a:ext>
                </a:extLst>
              </a:tr>
              <a:tr h="370840">
                <a:tc>
                  <a:txBody>
                    <a:bodyPr/>
                    <a:lstStyle/>
                    <a:p>
                      <a:pPr>
                        <a:lnSpc>
                          <a:spcPct val="115000"/>
                        </a:lnSpc>
                        <a:buNone/>
                      </a:pPr>
                      <a:r>
                        <a:rPr lang="en-ZA" sz="1200" kern="100" dirty="0">
                          <a:effectLst/>
                        </a:rPr>
                        <a:t>Improve engagement from 52% to 70%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0196"/>
                      </a:srgbClr>
                    </a:solidFill>
                  </a:tcPr>
                </a:tc>
                <a:tc>
                  <a:txBody>
                    <a:bodyPr/>
                    <a:lstStyle/>
                    <a:p>
                      <a:pPr>
                        <a:lnSpc>
                          <a:spcPct val="115000"/>
                        </a:lnSpc>
                        <a:buNone/>
                      </a:pPr>
                      <a:r>
                        <a:rPr lang="en-ZA" sz="1200" kern="100" dirty="0">
                          <a:effectLst/>
                        </a:rPr>
                        <a:t>Engagement reached 71%</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0196"/>
                      </a:srgbClr>
                    </a:solidFill>
                  </a:tcPr>
                </a:tc>
                <a:extLst>
                  <a:ext uri="{0D108BD9-81ED-4DB2-BD59-A6C34878D82A}">
                    <a16:rowId xmlns:a16="http://schemas.microsoft.com/office/drawing/2014/main" val="3407047528"/>
                  </a:ext>
                </a:extLst>
              </a:tr>
              <a:tr h="370840">
                <a:tc>
                  <a:txBody>
                    <a:bodyPr/>
                    <a:lstStyle/>
                    <a:p>
                      <a:pPr>
                        <a:lnSpc>
                          <a:spcPct val="115000"/>
                        </a:lnSpc>
                        <a:buNone/>
                      </a:pPr>
                      <a:r>
                        <a:rPr lang="en-ZA" sz="1200" kern="100" dirty="0">
                          <a:effectLst/>
                        </a:rPr>
                        <a:t>Increase applications by 10%</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4902"/>
                      </a:srgbClr>
                    </a:solidFill>
                  </a:tcPr>
                </a:tc>
                <a:tc>
                  <a:txBody>
                    <a:bodyPr/>
                    <a:lstStyle/>
                    <a:p>
                      <a:pPr>
                        <a:lnSpc>
                          <a:spcPct val="115000"/>
                        </a:lnSpc>
                        <a:buNone/>
                      </a:pPr>
                      <a:r>
                        <a:rPr lang="en-ZA" sz="1200" kern="100" dirty="0">
                          <a:effectLst/>
                        </a:rPr>
                        <a:t>Applications increased by 12%</a:t>
                      </a:r>
                      <a:endParaRPr lang="en-ZA" sz="1200" kern="100" dirty="0">
                        <a:effectLst/>
                        <a:latin typeface="Times New Roman" panose="02020603050405020304" pitchFamily="18" charset="0"/>
                        <a:ea typeface="Times New Roman" panose="02020603050405020304" pitchFamily="18" charset="0"/>
                      </a:endParaRPr>
                    </a:p>
                  </a:txBody>
                  <a:tcPr marL="108000" marR="9525" marT="9525" marB="9525" anchor="ctr">
                    <a:solidFill>
                      <a:srgbClr val="C8102E">
                        <a:alpha val="14902"/>
                      </a:srgbClr>
                    </a:solidFill>
                  </a:tcPr>
                </a:tc>
                <a:extLst>
                  <a:ext uri="{0D108BD9-81ED-4DB2-BD59-A6C34878D82A}">
                    <a16:rowId xmlns:a16="http://schemas.microsoft.com/office/drawing/2014/main" val="3443731727"/>
                  </a:ext>
                </a:extLst>
              </a:tr>
            </a:tbl>
          </a:graphicData>
        </a:graphic>
      </p:graphicFrame>
      <p:grpSp>
        <p:nvGrpSpPr>
          <p:cNvPr id="39" name="Group 38">
            <a:extLst>
              <a:ext uri="{FF2B5EF4-FFF2-40B4-BE49-F238E27FC236}">
                <a16:creationId xmlns:a16="http://schemas.microsoft.com/office/drawing/2014/main" id="{DAC1C135-D06C-F1F2-D6F3-F45655EC40EA}"/>
              </a:ext>
            </a:extLst>
          </p:cNvPr>
          <p:cNvGrpSpPr/>
          <p:nvPr/>
        </p:nvGrpSpPr>
        <p:grpSpPr>
          <a:xfrm>
            <a:off x="2655570" y="3359498"/>
            <a:ext cx="1417320" cy="2216525"/>
            <a:chOff x="2655570" y="3359498"/>
            <a:chExt cx="1417320" cy="2216525"/>
          </a:xfrm>
        </p:grpSpPr>
        <p:sp>
          <p:nvSpPr>
            <p:cNvPr id="15" name="TextBox 14">
              <a:extLst>
                <a:ext uri="{FF2B5EF4-FFF2-40B4-BE49-F238E27FC236}">
                  <a16:creationId xmlns:a16="http://schemas.microsoft.com/office/drawing/2014/main" id="{B2FD9F52-EDBE-1155-1961-C73D03FB506A}"/>
                </a:ext>
              </a:extLst>
            </p:cNvPr>
            <p:cNvSpPr txBox="1"/>
            <p:nvPr/>
          </p:nvSpPr>
          <p:spPr>
            <a:xfrm>
              <a:off x="2655570" y="5237469"/>
              <a:ext cx="1417320" cy="338554"/>
            </a:xfrm>
            <a:prstGeom prst="rect">
              <a:avLst/>
            </a:prstGeom>
            <a:noFill/>
          </p:spPr>
          <p:txBody>
            <a:bodyPr wrap="square" rtlCol="0">
              <a:spAutoFit/>
            </a:bodyPr>
            <a:lstStyle/>
            <a:p>
              <a:pPr algn="ctr"/>
              <a:r>
                <a:rPr lang="en-US" sz="1600" dirty="0"/>
                <a:t>Activities</a:t>
              </a:r>
              <a:endParaRPr lang="en-ZA" sz="1600" dirty="0"/>
            </a:p>
          </p:txBody>
        </p:sp>
        <p:sp>
          <p:nvSpPr>
            <p:cNvPr id="16" name="TextBox 15">
              <a:extLst>
                <a:ext uri="{FF2B5EF4-FFF2-40B4-BE49-F238E27FC236}">
                  <a16:creationId xmlns:a16="http://schemas.microsoft.com/office/drawing/2014/main" id="{C6BE0CE6-80A6-D0C4-169C-6E6DD726C1D4}"/>
                </a:ext>
              </a:extLst>
            </p:cNvPr>
            <p:cNvSpPr txBox="1"/>
            <p:nvPr/>
          </p:nvSpPr>
          <p:spPr>
            <a:xfrm>
              <a:off x="2755900" y="4611478"/>
              <a:ext cx="1216660" cy="338554"/>
            </a:xfrm>
            <a:prstGeom prst="rect">
              <a:avLst/>
            </a:prstGeom>
            <a:noFill/>
          </p:spPr>
          <p:txBody>
            <a:bodyPr wrap="square" rtlCol="0">
              <a:spAutoFit/>
            </a:bodyPr>
            <a:lstStyle/>
            <a:p>
              <a:pPr algn="ctr"/>
              <a:r>
                <a:rPr lang="en-US" sz="1600" dirty="0"/>
                <a:t>Outputs</a:t>
              </a:r>
              <a:endParaRPr lang="en-ZA" sz="1600" dirty="0"/>
            </a:p>
          </p:txBody>
        </p:sp>
        <p:sp>
          <p:nvSpPr>
            <p:cNvPr id="17" name="TextBox 16">
              <a:extLst>
                <a:ext uri="{FF2B5EF4-FFF2-40B4-BE49-F238E27FC236}">
                  <a16:creationId xmlns:a16="http://schemas.microsoft.com/office/drawing/2014/main" id="{DC0C5A1B-13DB-ACB3-99DC-27C2E88EBA3B}"/>
                </a:ext>
              </a:extLst>
            </p:cNvPr>
            <p:cNvSpPr txBox="1"/>
            <p:nvPr/>
          </p:nvSpPr>
          <p:spPr>
            <a:xfrm>
              <a:off x="2792730" y="3985488"/>
              <a:ext cx="1143000" cy="338554"/>
            </a:xfrm>
            <a:prstGeom prst="rect">
              <a:avLst/>
            </a:prstGeom>
            <a:noFill/>
          </p:spPr>
          <p:txBody>
            <a:bodyPr wrap="square" rtlCol="0">
              <a:spAutoFit/>
            </a:bodyPr>
            <a:lstStyle/>
            <a:p>
              <a:pPr algn="ctr"/>
              <a:r>
                <a:rPr lang="en-US" sz="1600" dirty="0"/>
                <a:t>Outcomes</a:t>
              </a:r>
              <a:endParaRPr lang="en-ZA" sz="1600" dirty="0"/>
            </a:p>
          </p:txBody>
        </p:sp>
        <p:sp>
          <p:nvSpPr>
            <p:cNvPr id="18" name="TextBox 17">
              <a:extLst>
                <a:ext uri="{FF2B5EF4-FFF2-40B4-BE49-F238E27FC236}">
                  <a16:creationId xmlns:a16="http://schemas.microsoft.com/office/drawing/2014/main" id="{F7E78E35-67F7-52F7-1E20-3334223B75AB}"/>
                </a:ext>
              </a:extLst>
            </p:cNvPr>
            <p:cNvSpPr txBox="1"/>
            <p:nvPr/>
          </p:nvSpPr>
          <p:spPr>
            <a:xfrm>
              <a:off x="2907030" y="3359498"/>
              <a:ext cx="914400" cy="338554"/>
            </a:xfrm>
            <a:prstGeom prst="rect">
              <a:avLst/>
            </a:prstGeom>
            <a:noFill/>
          </p:spPr>
          <p:txBody>
            <a:bodyPr wrap="square" rtlCol="0">
              <a:spAutoFit/>
            </a:bodyPr>
            <a:lstStyle/>
            <a:p>
              <a:pPr algn="ctr"/>
              <a:r>
                <a:rPr lang="en-US" sz="1600" dirty="0"/>
                <a:t>Impact</a:t>
              </a:r>
              <a:endParaRPr lang="en-ZA" sz="1600" dirty="0"/>
            </a:p>
          </p:txBody>
        </p:sp>
        <p:sp>
          <p:nvSpPr>
            <p:cNvPr id="19" name="Arrow: Up 18">
              <a:extLst>
                <a:ext uri="{FF2B5EF4-FFF2-40B4-BE49-F238E27FC236}">
                  <a16:creationId xmlns:a16="http://schemas.microsoft.com/office/drawing/2014/main" id="{6141532A-AD17-107E-C962-C262CF6E4D57}"/>
                </a:ext>
              </a:extLst>
            </p:cNvPr>
            <p:cNvSpPr/>
            <p:nvPr/>
          </p:nvSpPr>
          <p:spPr>
            <a:xfrm>
              <a:off x="3180080" y="4968938"/>
              <a:ext cx="304800" cy="233688"/>
            </a:xfrm>
            <a:prstGeom prst="upArrow">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20" name="Arrow: Up 19">
              <a:extLst>
                <a:ext uri="{FF2B5EF4-FFF2-40B4-BE49-F238E27FC236}">
                  <a16:creationId xmlns:a16="http://schemas.microsoft.com/office/drawing/2014/main" id="{8742C5A1-62C7-F147-241E-7F4216AF92E9}"/>
                </a:ext>
              </a:extLst>
            </p:cNvPr>
            <p:cNvSpPr/>
            <p:nvPr/>
          </p:nvSpPr>
          <p:spPr>
            <a:xfrm>
              <a:off x="3180080" y="4348825"/>
              <a:ext cx="304800" cy="233688"/>
            </a:xfrm>
            <a:prstGeom prst="upArrow">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sp>
          <p:nvSpPr>
            <p:cNvPr id="21" name="Arrow: Up 20">
              <a:extLst>
                <a:ext uri="{FF2B5EF4-FFF2-40B4-BE49-F238E27FC236}">
                  <a16:creationId xmlns:a16="http://schemas.microsoft.com/office/drawing/2014/main" id="{6DE5C3D3-BA0A-AC15-E567-9470DC383D23}"/>
                </a:ext>
              </a:extLst>
            </p:cNvPr>
            <p:cNvSpPr/>
            <p:nvPr/>
          </p:nvSpPr>
          <p:spPr>
            <a:xfrm>
              <a:off x="3180080" y="3728712"/>
              <a:ext cx="304800" cy="233688"/>
            </a:xfrm>
            <a:prstGeom prst="upArrow">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sz="1600"/>
            </a:p>
          </p:txBody>
        </p:sp>
      </p:grpSp>
      <p:sp>
        <p:nvSpPr>
          <p:cNvPr id="23" name="TextBox 22">
            <a:extLst>
              <a:ext uri="{FF2B5EF4-FFF2-40B4-BE49-F238E27FC236}">
                <a16:creationId xmlns:a16="http://schemas.microsoft.com/office/drawing/2014/main" id="{CF6A4853-613A-ED84-DEDC-571A62526B3F}"/>
              </a:ext>
            </a:extLst>
          </p:cNvPr>
          <p:cNvSpPr txBox="1"/>
          <p:nvPr/>
        </p:nvSpPr>
        <p:spPr>
          <a:xfrm>
            <a:off x="457200" y="2969517"/>
            <a:ext cx="3733800" cy="338554"/>
          </a:xfrm>
          <a:prstGeom prst="rect">
            <a:avLst/>
          </a:prstGeom>
          <a:noFill/>
        </p:spPr>
        <p:txBody>
          <a:bodyPr wrap="square">
            <a:spAutoFit/>
          </a:bodyPr>
          <a:lstStyle/>
          <a:p>
            <a:pPr algn="ctr"/>
            <a:r>
              <a:rPr lang="en-ZA" sz="1600" b="1" dirty="0"/>
              <a:t>Measurement Pyramid</a:t>
            </a:r>
          </a:p>
        </p:txBody>
      </p:sp>
      <p:sp>
        <p:nvSpPr>
          <p:cNvPr id="25" name="TextBox 24">
            <a:extLst>
              <a:ext uri="{FF2B5EF4-FFF2-40B4-BE49-F238E27FC236}">
                <a16:creationId xmlns:a16="http://schemas.microsoft.com/office/drawing/2014/main" id="{0B651E5A-775A-E541-A26C-DE1AB15522A8}"/>
              </a:ext>
            </a:extLst>
          </p:cNvPr>
          <p:cNvSpPr txBox="1"/>
          <p:nvPr/>
        </p:nvSpPr>
        <p:spPr>
          <a:xfrm>
            <a:off x="687070" y="5132204"/>
            <a:ext cx="1419860" cy="461665"/>
          </a:xfrm>
          <a:prstGeom prst="rect">
            <a:avLst/>
          </a:prstGeom>
          <a:noFill/>
        </p:spPr>
        <p:txBody>
          <a:bodyPr wrap="square">
            <a:spAutoFit/>
          </a:bodyPr>
          <a:lstStyle/>
          <a:p>
            <a:r>
              <a:rPr lang="en-ZA" sz="1200" dirty="0"/>
              <a:t>Most entrants measure here </a:t>
            </a:r>
          </a:p>
        </p:txBody>
      </p:sp>
      <p:cxnSp>
        <p:nvCxnSpPr>
          <p:cNvPr id="28" name="Straight Arrow Connector 27">
            <a:extLst>
              <a:ext uri="{FF2B5EF4-FFF2-40B4-BE49-F238E27FC236}">
                <a16:creationId xmlns:a16="http://schemas.microsoft.com/office/drawing/2014/main" id="{16A2C934-3E23-C03F-D8FE-FF898B7C2CAA}"/>
              </a:ext>
            </a:extLst>
          </p:cNvPr>
          <p:cNvCxnSpPr>
            <a:cxnSpLocks/>
          </p:cNvCxnSpPr>
          <p:nvPr/>
        </p:nvCxnSpPr>
        <p:spPr>
          <a:xfrm>
            <a:off x="1981200" y="5406746"/>
            <a:ext cx="685800" cy="0"/>
          </a:xfrm>
          <a:prstGeom prst="straightConnector1">
            <a:avLst/>
          </a:prstGeom>
          <a:ln w="38100">
            <a:solidFill>
              <a:srgbClr val="C8102E"/>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6C07535-6545-4262-1A24-4CF680DB94A3}"/>
              </a:ext>
            </a:extLst>
          </p:cNvPr>
          <p:cNvSpPr txBox="1"/>
          <p:nvPr/>
        </p:nvSpPr>
        <p:spPr>
          <a:xfrm>
            <a:off x="687070" y="3409994"/>
            <a:ext cx="1902460" cy="461665"/>
          </a:xfrm>
          <a:prstGeom prst="rect">
            <a:avLst/>
          </a:prstGeom>
          <a:noFill/>
        </p:spPr>
        <p:txBody>
          <a:bodyPr wrap="square">
            <a:spAutoFit/>
          </a:bodyPr>
          <a:lstStyle/>
          <a:p>
            <a:r>
              <a:rPr lang="en-ZA" sz="1200" dirty="0"/>
              <a:t>Excellent entries measure here </a:t>
            </a:r>
          </a:p>
        </p:txBody>
      </p:sp>
      <p:cxnSp>
        <p:nvCxnSpPr>
          <p:cNvPr id="31" name="Straight Arrow Connector 30">
            <a:extLst>
              <a:ext uri="{FF2B5EF4-FFF2-40B4-BE49-F238E27FC236}">
                <a16:creationId xmlns:a16="http://schemas.microsoft.com/office/drawing/2014/main" id="{0AC5E254-DC42-2189-50FD-F96E28A8FA7D}"/>
              </a:ext>
            </a:extLst>
          </p:cNvPr>
          <p:cNvCxnSpPr>
            <a:cxnSpLocks/>
          </p:cNvCxnSpPr>
          <p:nvPr/>
        </p:nvCxnSpPr>
        <p:spPr>
          <a:xfrm>
            <a:off x="1981200" y="3640826"/>
            <a:ext cx="685800" cy="0"/>
          </a:xfrm>
          <a:prstGeom prst="straightConnector1">
            <a:avLst/>
          </a:prstGeom>
          <a:ln w="38100">
            <a:solidFill>
              <a:srgbClr val="C8102E"/>
            </a:solidFill>
            <a:tailEnd type="triangle"/>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DE543717-EBBE-64BC-334C-CBFEB33A258B}"/>
              </a:ext>
            </a:extLst>
          </p:cNvPr>
          <p:cNvSpPr txBox="1">
            <a:spLocks/>
          </p:cNvSpPr>
          <p:nvPr/>
        </p:nvSpPr>
        <p:spPr>
          <a:xfrm>
            <a:off x="4781550" y="2918091"/>
            <a:ext cx="3962400" cy="2796908"/>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600" b="1" dirty="0"/>
              <a:t>The evaluator's thought process</a:t>
            </a:r>
          </a:p>
          <a:p>
            <a:pPr marL="0" indent="0">
              <a:buNone/>
            </a:pPr>
            <a:r>
              <a:rPr lang="en-ZA" sz="1400" dirty="0"/>
              <a:t>The evaluator asks four questions:</a:t>
            </a:r>
          </a:p>
          <a:p>
            <a:pPr marL="263525" indent="-263525"/>
            <a:r>
              <a:rPr lang="en-ZA" sz="1400" b="1" dirty="0"/>
              <a:t>Question 1: </a:t>
            </a:r>
            <a:r>
              <a:rPr lang="en-ZA" sz="1400" dirty="0"/>
              <a:t>Did they achieve what they said they would achieve?</a:t>
            </a:r>
          </a:p>
          <a:p>
            <a:pPr marL="263525" indent="-263525"/>
            <a:r>
              <a:rPr lang="en-ZA" sz="1400" b="1" dirty="0"/>
              <a:t>Question 2: </a:t>
            </a:r>
            <a:r>
              <a:rPr lang="en-ZA" sz="1400" dirty="0"/>
              <a:t>How do they know?</a:t>
            </a:r>
          </a:p>
          <a:p>
            <a:pPr marL="263525" indent="-263525"/>
            <a:r>
              <a:rPr lang="en-ZA" sz="1400" b="1" dirty="0"/>
              <a:t>Question 3: </a:t>
            </a:r>
            <a:r>
              <a:rPr lang="en-ZA" sz="1400" dirty="0"/>
              <a:t>Can I trust the evidence?</a:t>
            </a:r>
          </a:p>
          <a:p>
            <a:pPr marL="263525" indent="-263525"/>
            <a:r>
              <a:rPr lang="en-ZA" sz="1400" b="1" dirty="0"/>
              <a:t>Question 4: </a:t>
            </a:r>
            <a:r>
              <a:rPr lang="en-ZA" sz="1400" dirty="0"/>
              <a:t>Did it actually help the institution?</a:t>
            </a:r>
          </a:p>
        </p:txBody>
      </p:sp>
      <p:sp>
        <p:nvSpPr>
          <p:cNvPr id="35" name="Rectangle 34">
            <a:extLst>
              <a:ext uri="{FF2B5EF4-FFF2-40B4-BE49-F238E27FC236}">
                <a16:creationId xmlns:a16="http://schemas.microsoft.com/office/drawing/2014/main" id="{30CA8FE6-022F-4CDE-C11C-1EFC06D9F452}"/>
              </a:ext>
            </a:extLst>
          </p:cNvPr>
          <p:cNvSpPr/>
          <p:nvPr/>
        </p:nvSpPr>
        <p:spPr>
          <a:xfrm>
            <a:off x="457199" y="2918090"/>
            <a:ext cx="3905251" cy="2796908"/>
          </a:xfrm>
          <a:prstGeom prst="rect">
            <a:avLst/>
          </a:prstGeom>
          <a:noFill/>
          <a:ln w="19050">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1826689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25777-E032-331F-80A9-1591A16D4A8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EAA433DE-C270-4CD2-D55D-0B591138F5C9}"/>
              </a:ext>
            </a:extLst>
          </p:cNvPr>
          <p:cNvGraphicFramePr>
            <a:graphicFrameLocks noGrp="1"/>
          </p:cNvGraphicFramePr>
          <p:nvPr>
            <p:extLst>
              <p:ext uri="{D42A27DB-BD31-4B8C-83A1-F6EECF244321}">
                <p14:modId xmlns:p14="http://schemas.microsoft.com/office/powerpoint/2010/main" val="3489514358"/>
              </p:ext>
            </p:extLst>
          </p:nvPr>
        </p:nvGraphicFramePr>
        <p:xfrm>
          <a:off x="533400" y="914400"/>
          <a:ext cx="8229600" cy="445389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8. 	Alignment with the objectives and the target audience’s characteristics and needs </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i="0" u="none" strike="noStrike" dirty="0">
                          <a:solidFill>
                            <a:srgbClr val="000000"/>
                          </a:solidFill>
                          <a:effectLst/>
                          <a:latin typeface="Arial" panose="020B0604020202020204" pitchFamily="34" charset="0"/>
                        </a:rPr>
                        <a:t>1. 	The visual elements and design appropriate.</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Content written in a style suited to the target audience.</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ZA" sz="1800" b="0" kern="1200" dirty="0">
                          <a:solidFill>
                            <a:schemeClr val="tx1"/>
                          </a:solidFill>
                          <a:effectLst/>
                          <a:latin typeface="+mn-lt"/>
                          <a:ea typeface="+mn-ea"/>
                          <a:cs typeface="+mn-cs"/>
                        </a:rPr>
                        <a:t>The work samples aligned with the stated objectives</a:t>
                      </a:r>
                      <a:r>
                        <a:rPr lang="en-US" sz="1800" b="0" i="0" u="none" strike="noStrike" dirty="0">
                          <a:solidFill>
                            <a:schemeClr val="tx1"/>
                          </a:solidFill>
                          <a:effectLst/>
                          <a:latin typeface="Arial" panose="020B0604020202020204" pitchFamily="34" charset="0"/>
                        </a:rPr>
                        <a: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The approach of the campaign or project aligned to the profile of the target group.</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66519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A1CDB-8B84-75EF-9940-08D67D5595B7}"/>
              </a:ext>
            </a:extLst>
          </p:cNvPr>
          <p:cNvSpPr>
            <a:spLocks noGrp="1"/>
          </p:cNvSpPr>
          <p:nvPr>
            <p:ph type="title"/>
          </p:nvPr>
        </p:nvSpPr>
        <p:spPr>
          <a:xfrm>
            <a:off x="457200" y="274638"/>
            <a:ext cx="6553200" cy="1020762"/>
          </a:xfrm>
        </p:spPr>
        <p:txBody>
          <a:bodyPr>
            <a:normAutofit/>
          </a:bodyPr>
          <a:lstStyle/>
          <a:p>
            <a:r>
              <a:rPr lang="en-US" sz="2400" dirty="0"/>
              <a:t>Alignment with the objectives and the target audience’s characteristics and needs </a:t>
            </a:r>
          </a:p>
        </p:txBody>
      </p:sp>
      <p:sp>
        <p:nvSpPr>
          <p:cNvPr id="4" name="Content Placeholder 3">
            <a:extLst>
              <a:ext uri="{FF2B5EF4-FFF2-40B4-BE49-F238E27FC236}">
                <a16:creationId xmlns:a16="http://schemas.microsoft.com/office/drawing/2014/main" id="{67516356-6A34-9E13-FE38-CB9911927D32}"/>
              </a:ext>
            </a:extLst>
          </p:cNvPr>
          <p:cNvSpPr>
            <a:spLocks noGrp="1"/>
          </p:cNvSpPr>
          <p:nvPr>
            <p:ph sz="half" idx="1"/>
          </p:nvPr>
        </p:nvSpPr>
        <p:spPr>
          <a:xfrm>
            <a:off x="353062" y="1371599"/>
            <a:ext cx="4038600" cy="4495801"/>
          </a:xfrm>
        </p:spPr>
        <p:txBody>
          <a:bodyPr>
            <a:noAutofit/>
          </a:bodyPr>
          <a:lstStyle/>
          <a:p>
            <a:pPr marL="0" lvl="0" indent="0">
              <a:spcBef>
                <a:spcPts val="200"/>
              </a:spcBef>
              <a:spcAft>
                <a:spcPts val="200"/>
              </a:spcAft>
              <a:buNone/>
            </a:pPr>
            <a:r>
              <a:rPr lang="en-ZA" sz="1200" dirty="0"/>
              <a:t>Your work sample should:</a:t>
            </a:r>
          </a:p>
          <a:p>
            <a:pPr lvl="0">
              <a:spcBef>
                <a:spcPts val="200"/>
              </a:spcBef>
              <a:spcAft>
                <a:spcPts val="200"/>
              </a:spcAft>
            </a:pPr>
            <a:r>
              <a:rPr lang="en-ZA" sz="1200" b="1" dirty="0"/>
              <a:t>Bring your work plan to life</a:t>
            </a:r>
          </a:p>
          <a:p>
            <a:pPr lvl="1">
              <a:spcBef>
                <a:spcPts val="200"/>
              </a:spcBef>
              <a:spcAft>
                <a:spcPts val="200"/>
              </a:spcAft>
            </a:pPr>
            <a:r>
              <a:rPr lang="en-ZA" sz="1200" dirty="0"/>
              <a:t>Demonstrate how your strategy, messages and tactics were implemented.</a:t>
            </a:r>
          </a:p>
          <a:p>
            <a:pPr lvl="0">
              <a:spcBef>
                <a:spcPts val="200"/>
              </a:spcBef>
              <a:spcAft>
                <a:spcPts val="200"/>
              </a:spcAft>
            </a:pPr>
            <a:r>
              <a:rPr lang="en-ZA" sz="1200" b="1" dirty="0"/>
              <a:t>Tell the story of your campaign</a:t>
            </a:r>
          </a:p>
          <a:p>
            <a:pPr lvl="1">
              <a:spcBef>
                <a:spcPts val="200"/>
              </a:spcBef>
              <a:spcAft>
                <a:spcPts val="200"/>
              </a:spcAft>
            </a:pPr>
            <a:r>
              <a:rPr lang="en-ZA" sz="1200" dirty="0"/>
              <a:t>Present the work sample as a logical journey, showing how the campaign unfolded from start to finish.</a:t>
            </a:r>
          </a:p>
          <a:p>
            <a:pPr lvl="0">
              <a:spcBef>
                <a:spcPts val="200"/>
              </a:spcBef>
              <a:spcAft>
                <a:spcPts val="200"/>
              </a:spcAft>
            </a:pPr>
            <a:r>
              <a:rPr lang="en-ZA" sz="1200" b="1" dirty="0"/>
              <a:t>Demonstrate strategic alignment</a:t>
            </a:r>
          </a:p>
          <a:p>
            <a:pPr lvl="1">
              <a:spcBef>
                <a:spcPts val="200"/>
              </a:spcBef>
              <a:spcAft>
                <a:spcPts val="200"/>
              </a:spcAft>
            </a:pPr>
            <a:r>
              <a:rPr lang="en-ZA" sz="1200" dirty="0"/>
              <a:t>Show how the messages, channels and creative execution reflect the objectives, audience insights and strategic approach described in the work plan.</a:t>
            </a:r>
          </a:p>
          <a:p>
            <a:pPr lvl="0">
              <a:spcBef>
                <a:spcPts val="200"/>
              </a:spcBef>
              <a:spcAft>
                <a:spcPts val="200"/>
              </a:spcAft>
            </a:pPr>
            <a:r>
              <a:rPr lang="en-ZA" sz="1200" b="1" dirty="0"/>
              <a:t>Illustrate audience-centred communication</a:t>
            </a:r>
            <a:endParaRPr lang="en-ZA" sz="1200" dirty="0"/>
          </a:p>
          <a:p>
            <a:pPr lvl="1">
              <a:spcBef>
                <a:spcPts val="200"/>
              </a:spcBef>
              <a:spcAft>
                <a:spcPts val="200"/>
              </a:spcAft>
            </a:pPr>
            <a:r>
              <a:rPr lang="en-ZA" sz="1200" dirty="0"/>
              <a:t>Make it clear how the campaign was designed to engage the target audience intellectually and emotionally.</a:t>
            </a:r>
          </a:p>
          <a:p>
            <a:pPr lvl="0">
              <a:spcBef>
                <a:spcPts val="200"/>
              </a:spcBef>
              <a:spcAft>
                <a:spcPts val="200"/>
              </a:spcAft>
            </a:pPr>
            <a:r>
              <a:rPr lang="en-ZA" sz="1200" b="1" dirty="0"/>
              <a:t>Show creativity and innovation</a:t>
            </a:r>
          </a:p>
          <a:p>
            <a:pPr lvl="1">
              <a:spcBef>
                <a:spcPts val="200"/>
              </a:spcBef>
              <a:spcAft>
                <a:spcPts val="200"/>
              </a:spcAft>
            </a:pPr>
            <a:r>
              <a:rPr lang="en-ZA" sz="1200" dirty="0"/>
              <a:t>Include examples that demonstrate original thinking and effective execution, not simply attractive design.</a:t>
            </a:r>
          </a:p>
          <a:p>
            <a:pPr>
              <a:spcBef>
                <a:spcPts val="200"/>
              </a:spcBef>
              <a:spcAft>
                <a:spcPts val="200"/>
              </a:spcAft>
            </a:pPr>
            <a:endParaRPr lang="en-US" sz="1200" dirty="0"/>
          </a:p>
        </p:txBody>
      </p:sp>
      <p:sp>
        <p:nvSpPr>
          <p:cNvPr id="5" name="Content Placeholder 4">
            <a:extLst>
              <a:ext uri="{FF2B5EF4-FFF2-40B4-BE49-F238E27FC236}">
                <a16:creationId xmlns:a16="http://schemas.microsoft.com/office/drawing/2014/main" id="{DC27F742-0C16-4F3E-6589-9765EEB8EE97}"/>
              </a:ext>
            </a:extLst>
          </p:cNvPr>
          <p:cNvSpPr>
            <a:spLocks noGrp="1"/>
          </p:cNvSpPr>
          <p:nvPr>
            <p:ph sz="half" idx="2"/>
          </p:nvPr>
        </p:nvSpPr>
        <p:spPr>
          <a:xfrm>
            <a:off x="4592320" y="1706561"/>
            <a:ext cx="4305298" cy="1524001"/>
          </a:xfrm>
          <a:ln w="19050">
            <a:solidFill>
              <a:srgbClr val="C8102E"/>
            </a:solidFill>
          </a:ln>
        </p:spPr>
        <p:txBody>
          <a:bodyPr>
            <a:normAutofit/>
          </a:bodyPr>
          <a:lstStyle/>
          <a:p>
            <a:pPr lvl="0">
              <a:spcBef>
                <a:spcPts val="300"/>
              </a:spcBef>
              <a:spcAft>
                <a:spcPts val="300"/>
              </a:spcAft>
            </a:pPr>
            <a:r>
              <a:rPr lang="en-ZA" sz="1200" dirty="0"/>
              <a:t>Repeating information already included in the work plan.</a:t>
            </a:r>
          </a:p>
          <a:p>
            <a:pPr lvl="0">
              <a:spcBef>
                <a:spcPts val="300"/>
              </a:spcBef>
              <a:spcAft>
                <a:spcPts val="300"/>
              </a:spcAft>
            </a:pPr>
            <a:r>
              <a:rPr lang="en-ZA" sz="1200" dirty="0"/>
              <a:t>Including unnecessary reports or supporting documents.</a:t>
            </a:r>
          </a:p>
          <a:p>
            <a:pPr lvl="0">
              <a:spcBef>
                <a:spcPts val="300"/>
              </a:spcBef>
              <a:spcAft>
                <a:spcPts val="300"/>
              </a:spcAft>
            </a:pPr>
            <a:r>
              <a:rPr lang="en-ZA" sz="1200" dirty="0"/>
              <a:t>Providing SurveyMonkey graphs or raw data that are not discussed.</a:t>
            </a:r>
          </a:p>
          <a:p>
            <a:pPr lvl="0">
              <a:spcBef>
                <a:spcPts val="300"/>
              </a:spcBef>
              <a:spcAft>
                <a:spcPts val="300"/>
              </a:spcAft>
            </a:pPr>
            <a:r>
              <a:rPr lang="en-ZA" sz="1200" dirty="0"/>
              <a:t>Submitting files that are difficult to access or review.</a:t>
            </a:r>
          </a:p>
          <a:p>
            <a:pPr lvl="0">
              <a:spcBef>
                <a:spcPts val="300"/>
              </a:spcBef>
              <a:spcAft>
                <a:spcPts val="300"/>
              </a:spcAft>
            </a:pPr>
            <a:r>
              <a:rPr lang="en-ZA" sz="1200" dirty="0"/>
              <a:t>Including videos longer than three minutes.</a:t>
            </a:r>
          </a:p>
        </p:txBody>
      </p:sp>
      <p:sp>
        <p:nvSpPr>
          <p:cNvPr id="9" name="Content Placeholder 4">
            <a:extLst>
              <a:ext uri="{FF2B5EF4-FFF2-40B4-BE49-F238E27FC236}">
                <a16:creationId xmlns:a16="http://schemas.microsoft.com/office/drawing/2014/main" id="{7C5795EA-0F56-5427-1194-BEFB4D17CAD3}"/>
              </a:ext>
            </a:extLst>
          </p:cNvPr>
          <p:cNvSpPr txBox="1">
            <a:spLocks/>
          </p:cNvSpPr>
          <p:nvPr/>
        </p:nvSpPr>
        <p:spPr>
          <a:xfrm>
            <a:off x="4592320" y="3505200"/>
            <a:ext cx="4305298" cy="2293145"/>
          </a:xfrm>
          <a:prstGeom prst="rect">
            <a:avLst/>
          </a:prstGeom>
          <a:ln w="19050">
            <a:solidFill>
              <a:srgbClr val="C8102E"/>
            </a:solidFill>
          </a:ln>
        </p:spPr>
        <p:txBody>
          <a:bodyPr vert="horz" lIns="91440" tIns="45720" rIns="91440" bIns="45720" rtlCol="0">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spcBef>
                <a:spcPts val="300"/>
              </a:spcBef>
              <a:spcAft>
                <a:spcPts val="300"/>
              </a:spcAft>
              <a:buNone/>
            </a:pPr>
            <a:r>
              <a:rPr lang="en-ZA" sz="1200" b="1" dirty="0"/>
              <a:t>The evaluator should never have to search for evidence</a:t>
            </a:r>
            <a:r>
              <a:rPr lang="en-ZA" sz="1200" dirty="0"/>
              <a:t>.</a:t>
            </a:r>
          </a:p>
          <a:p>
            <a:pPr marL="0" indent="0">
              <a:spcBef>
                <a:spcPts val="300"/>
              </a:spcBef>
              <a:spcAft>
                <a:spcPts val="300"/>
              </a:spcAft>
              <a:buNone/>
            </a:pPr>
            <a:r>
              <a:rPr lang="en-ZA" sz="1200" dirty="0"/>
              <a:t>If your work plan says:</a:t>
            </a:r>
          </a:p>
          <a:p>
            <a:pPr marL="263525" indent="-263525">
              <a:spcBef>
                <a:spcPts val="300"/>
              </a:spcBef>
              <a:spcAft>
                <a:spcPts val="300"/>
              </a:spcAft>
            </a:pPr>
            <a:r>
              <a:rPr lang="en-ZA" sz="1200" dirty="0"/>
              <a:t>you developed three key messages,</a:t>
            </a:r>
          </a:p>
          <a:p>
            <a:pPr marL="263525" indent="-263525">
              <a:spcBef>
                <a:spcPts val="300"/>
              </a:spcBef>
              <a:spcAft>
                <a:spcPts val="300"/>
              </a:spcAft>
            </a:pPr>
            <a:r>
              <a:rPr lang="en-ZA" sz="1200" dirty="0"/>
              <a:t>segmented four audiences,</a:t>
            </a:r>
          </a:p>
          <a:p>
            <a:pPr marL="263525" indent="-263525">
              <a:spcBef>
                <a:spcPts val="300"/>
              </a:spcBef>
              <a:spcAft>
                <a:spcPts val="300"/>
              </a:spcAft>
            </a:pPr>
            <a:r>
              <a:rPr lang="en-ZA" sz="1200" dirty="0"/>
              <a:t>used storytelling,</a:t>
            </a:r>
          </a:p>
          <a:p>
            <a:pPr marL="263525" indent="-263525">
              <a:spcBef>
                <a:spcPts val="300"/>
              </a:spcBef>
              <a:spcAft>
                <a:spcPts val="300"/>
              </a:spcAft>
            </a:pPr>
            <a:r>
              <a:rPr lang="en-ZA" sz="1200" dirty="0"/>
              <a:t>adopted a digital-first approach,</a:t>
            </a:r>
          </a:p>
          <a:p>
            <a:pPr marL="263525" indent="-263525">
              <a:spcBef>
                <a:spcPts val="300"/>
              </a:spcBef>
              <a:spcAft>
                <a:spcPts val="300"/>
              </a:spcAft>
            </a:pPr>
            <a:r>
              <a:rPr lang="en-ZA" sz="1200" dirty="0"/>
              <a:t>and created an emotional connection,</a:t>
            </a:r>
          </a:p>
          <a:p>
            <a:pPr marL="0" indent="0">
              <a:spcBef>
                <a:spcPts val="300"/>
              </a:spcBef>
              <a:spcAft>
                <a:spcPts val="300"/>
              </a:spcAft>
              <a:buNone/>
            </a:pPr>
            <a:r>
              <a:rPr lang="en-ZA" sz="1200" dirty="0"/>
              <a:t>then your work sample should make each of those points immediately visible.</a:t>
            </a:r>
            <a:endParaRPr lang="en-US" sz="1200" dirty="0"/>
          </a:p>
        </p:txBody>
      </p:sp>
      <p:sp>
        <p:nvSpPr>
          <p:cNvPr id="12" name="Speech Bubble: Oval 11">
            <a:extLst>
              <a:ext uri="{FF2B5EF4-FFF2-40B4-BE49-F238E27FC236}">
                <a16:creationId xmlns:a16="http://schemas.microsoft.com/office/drawing/2014/main" id="{4F7A0A36-AD3F-029D-8AE1-34FFD3262AB0}"/>
              </a:ext>
            </a:extLst>
          </p:cNvPr>
          <p:cNvSpPr/>
          <p:nvPr/>
        </p:nvSpPr>
        <p:spPr>
          <a:xfrm>
            <a:off x="7274560" y="746919"/>
            <a:ext cx="1371600" cy="685800"/>
          </a:xfrm>
          <a:prstGeom prst="wedgeEllipseCallout">
            <a:avLst>
              <a:gd name="adj1" fmla="val -66110"/>
              <a:gd name="adj2" fmla="val 99167"/>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Avoid</a:t>
            </a:r>
            <a:endParaRPr lang="en-ZA" sz="2400" dirty="0"/>
          </a:p>
        </p:txBody>
      </p:sp>
      <p:sp>
        <p:nvSpPr>
          <p:cNvPr id="14" name="Oval 13">
            <a:extLst>
              <a:ext uri="{FF2B5EF4-FFF2-40B4-BE49-F238E27FC236}">
                <a16:creationId xmlns:a16="http://schemas.microsoft.com/office/drawing/2014/main" id="{81BC45EE-7F48-3F78-2905-FAF3C65C6262}"/>
              </a:ext>
            </a:extLst>
          </p:cNvPr>
          <p:cNvSpPr/>
          <p:nvPr/>
        </p:nvSpPr>
        <p:spPr>
          <a:xfrm>
            <a:off x="7762240" y="4038600"/>
            <a:ext cx="914400" cy="914400"/>
          </a:xfrm>
          <a:prstGeom prst="ellipse">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NB!</a:t>
            </a:r>
            <a:endParaRPr lang="en-ZA" dirty="0"/>
          </a:p>
        </p:txBody>
      </p:sp>
    </p:spTree>
    <p:extLst>
      <p:ext uri="{BB962C8B-B14F-4D97-AF65-F5344CB8AC3E}">
        <p14:creationId xmlns:p14="http://schemas.microsoft.com/office/powerpoint/2010/main" val="3063381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45F8-54F0-F40F-22E6-76B4BF2F2157}"/>
              </a:ext>
            </a:extLst>
          </p:cNvPr>
          <p:cNvSpPr>
            <a:spLocks noGrp="1"/>
          </p:cNvSpPr>
          <p:nvPr>
            <p:ph type="title"/>
          </p:nvPr>
        </p:nvSpPr>
        <p:spPr/>
        <p:txBody>
          <a:bodyPr>
            <a:normAutofit/>
          </a:bodyPr>
          <a:lstStyle/>
          <a:p>
            <a:r>
              <a:rPr lang="en-ZA" sz="2400" dirty="0"/>
              <a:t>Alignment with the objectives and the target audience’s characteristics and needs </a:t>
            </a:r>
            <a:r>
              <a:rPr lang="en-ZA" sz="1800" dirty="0"/>
              <a:t>(continued)</a:t>
            </a:r>
            <a:endParaRPr lang="en-US" sz="1800" dirty="0"/>
          </a:p>
        </p:txBody>
      </p:sp>
      <p:sp>
        <p:nvSpPr>
          <p:cNvPr id="3" name="Content Placeholder 2">
            <a:extLst>
              <a:ext uri="{FF2B5EF4-FFF2-40B4-BE49-F238E27FC236}">
                <a16:creationId xmlns:a16="http://schemas.microsoft.com/office/drawing/2014/main" id="{4BF33394-EA52-D54E-D48C-0ED1C5811E02}"/>
              </a:ext>
            </a:extLst>
          </p:cNvPr>
          <p:cNvSpPr>
            <a:spLocks noGrp="1"/>
          </p:cNvSpPr>
          <p:nvPr>
            <p:ph idx="1"/>
          </p:nvPr>
        </p:nvSpPr>
        <p:spPr>
          <a:xfrm>
            <a:off x="3429000" y="1371600"/>
            <a:ext cx="5257800" cy="1600200"/>
          </a:xfrm>
          <a:ln w="19050">
            <a:solidFill>
              <a:srgbClr val="C8102E"/>
            </a:solidFill>
          </a:ln>
        </p:spPr>
        <p:txBody>
          <a:bodyPr>
            <a:normAutofit/>
          </a:bodyPr>
          <a:lstStyle/>
          <a:p>
            <a:r>
              <a:rPr lang="en-ZA" sz="1600" dirty="0"/>
              <a:t>Appropriateness of the visual design</a:t>
            </a:r>
            <a:endParaRPr lang="en-US" sz="1600" dirty="0"/>
          </a:p>
          <a:p>
            <a:r>
              <a:rPr lang="en-US" sz="1600" dirty="0"/>
              <a:t>Appropriateness of the writing style</a:t>
            </a:r>
          </a:p>
          <a:p>
            <a:r>
              <a:rPr lang="en-ZA" sz="1600" dirty="0"/>
              <a:t>Alignment with the objectives</a:t>
            </a:r>
          </a:p>
          <a:p>
            <a:r>
              <a:rPr lang="en-ZA" sz="1600" dirty="0"/>
              <a:t>Alignment with the target audience </a:t>
            </a:r>
          </a:p>
        </p:txBody>
      </p:sp>
      <p:sp>
        <p:nvSpPr>
          <p:cNvPr id="5" name="TextBox 4">
            <a:extLst>
              <a:ext uri="{FF2B5EF4-FFF2-40B4-BE49-F238E27FC236}">
                <a16:creationId xmlns:a16="http://schemas.microsoft.com/office/drawing/2014/main" id="{974A5B49-41C4-A8AC-43A1-1C26B233271A}"/>
              </a:ext>
            </a:extLst>
          </p:cNvPr>
          <p:cNvSpPr txBox="1"/>
          <p:nvPr/>
        </p:nvSpPr>
        <p:spPr>
          <a:xfrm>
            <a:off x="406400" y="3374264"/>
            <a:ext cx="8280400" cy="830997"/>
          </a:xfrm>
          <a:prstGeom prst="rect">
            <a:avLst/>
          </a:prstGeom>
          <a:solidFill>
            <a:srgbClr val="C8102E">
              <a:alpha val="10196"/>
            </a:srgbClr>
          </a:solidFill>
          <a:ln w="19050">
            <a:solidFill>
              <a:srgbClr val="C8102E"/>
            </a:solidFill>
          </a:ln>
        </p:spPr>
        <p:txBody>
          <a:bodyPr wrap="square" rtlCol="0">
            <a:spAutoFit/>
          </a:bodyPr>
          <a:lstStyle/>
          <a:p>
            <a:r>
              <a:rPr lang="en-ZA" sz="1600" dirty="0"/>
              <a:t>If I removed the work plan and showed only this asset to the evaluator, would they immediately recognise </a:t>
            </a:r>
            <a:r>
              <a:rPr lang="en-ZA" sz="1600" b="1" dirty="0"/>
              <a:t>who</a:t>
            </a:r>
            <a:r>
              <a:rPr lang="en-ZA" sz="1600" dirty="0"/>
              <a:t> it was designed for, </a:t>
            </a:r>
            <a:r>
              <a:rPr lang="en-ZA" sz="1600" b="1" dirty="0"/>
              <a:t>what</a:t>
            </a:r>
            <a:r>
              <a:rPr lang="en-ZA" sz="1600" dirty="0"/>
              <a:t> it was trying to achieve, and </a:t>
            </a:r>
            <a:r>
              <a:rPr lang="en-ZA" sz="1600" b="1" dirty="0"/>
              <a:t>why </a:t>
            </a:r>
            <a:r>
              <a:rPr lang="en-ZA" sz="1600" dirty="0"/>
              <a:t>it would appeal to that audience?</a:t>
            </a:r>
          </a:p>
        </p:txBody>
      </p:sp>
      <p:sp>
        <p:nvSpPr>
          <p:cNvPr id="6" name="Arrow: Pentagon 5">
            <a:extLst>
              <a:ext uri="{FF2B5EF4-FFF2-40B4-BE49-F238E27FC236}">
                <a16:creationId xmlns:a16="http://schemas.microsoft.com/office/drawing/2014/main" id="{C9C132D3-E416-D036-4557-6D669D289693}"/>
              </a:ext>
            </a:extLst>
          </p:cNvPr>
          <p:cNvSpPr/>
          <p:nvPr/>
        </p:nvSpPr>
        <p:spPr>
          <a:xfrm>
            <a:off x="406400" y="1681650"/>
            <a:ext cx="28956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ZA" dirty="0"/>
              <a:t>You should ensure</a:t>
            </a:r>
          </a:p>
        </p:txBody>
      </p:sp>
      <p:sp>
        <p:nvSpPr>
          <p:cNvPr id="7" name="Arrow: Pentagon 6">
            <a:extLst>
              <a:ext uri="{FF2B5EF4-FFF2-40B4-BE49-F238E27FC236}">
                <a16:creationId xmlns:a16="http://schemas.microsoft.com/office/drawing/2014/main" id="{8C7CE0E2-1406-7810-B052-8FEA97A33D62}"/>
              </a:ext>
            </a:extLst>
          </p:cNvPr>
          <p:cNvSpPr/>
          <p:nvPr/>
        </p:nvSpPr>
        <p:spPr>
          <a:xfrm>
            <a:off x="406400" y="4800600"/>
            <a:ext cx="2032000" cy="61976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dirty="0"/>
              <a:t>The Golden Rule</a:t>
            </a:r>
          </a:p>
        </p:txBody>
      </p:sp>
      <p:sp>
        <p:nvSpPr>
          <p:cNvPr id="8" name="Content Placeholder 2">
            <a:extLst>
              <a:ext uri="{FF2B5EF4-FFF2-40B4-BE49-F238E27FC236}">
                <a16:creationId xmlns:a16="http://schemas.microsoft.com/office/drawing/2014/main" id="{88E6B54F-5AE2-B65A-991A-D417FB1A213C}"/>
              </a:ext>
            </a:extLst>
          </p:cNvPr>
          <p:cNvSpPr txBox="1">
            <a:spLocks/>
          </p:cNvSpPr>
          <p:nvPr/>
        </p:nvSpPr>
        <p:spPr>
          <a:xfrm>
            <a:off x="2438400" y="4800600"/>
            <a:ext cx="6299200" cy="619761"/>
          </a:xfrm>
          <a:prstGeom prst="rect">
            <a:avLst/>
          </a:prstGeom>
          <a:ln w="19050">
            <a:solidFill>
              <a:srgbClr val="C8102E"/>
            </a:solidFill>
          </a:ln>
        </p:spPr>
        <p:txBody>
          <a:bodyPr vert="horz" lIns="91440" tIns="45720" rIns="91440" bIns="45720" rtlCol="0" anchor="ctr">
            <a:noAutofit/>
          </a:bodyPr>
          <a:lstStyle>
            <a:lvl1pPr marL="266700" indent="-2667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630238" indent="-274638"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ZA" sz="1800" dirty="0"/>
              <a:t>Objectives </a:t>
            </a:r>
            <a:r>
              <a:rPr lang="en-ZA" sz="1800" dirty="0">
                <a:solidFill>
                  <a:srgbClr val="C8102E"/>
                </a:solidFill>
              </a:rPr>
              <a:t>→</a:t>
            </a:r>
            <a:r>
              <a:rPr lang="en-ZA" sz="1800" dirty="0"/>
              <a:t> Audience </a:t>
            </a:r>
            <a:r>
              <a:rPr lang="en-ZA" sz="1800" dirty="0">
                <a:solidFill>
                  <a:srgbClr val="C8102E"/>
                </a:solidFill>
              </a:rPr>
              <a:t>→</a:t>
            </a:r>
            <a:r>
              <a:rPr lang="en-ZA" sz="1800" dirty="0"/>
              <a:t> Messages </a:t>
            </a:r>
            <a:r>
              <a:rPr lang="en-ZA" sz="1800" dirty="0">
                <a:solidFill>
                  <a:srgbClr val="C8102E"/>
                </a:solidFill>
              </a:rPr>
              <a:t>→</a:t>
            </a:r>
            <a:r>
              <a:rPr lang="en-ZA" sz="1800" dirty="0"/>
              <a:t> Creative Execution</a:t>
            </a:r>
          </a:p>
        </p:txBody>
      </p:sp>
    </p:spTree>
    <p:extLst>
      <p:ext uri="{BB962C8B-B14F-4D97-AF65-F5344CB8AC3E}">
        <p14:creationId xmlns:p14="http://schemas.microsoft.com/office/powerpoint/2010/main" val="2119085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508AE-CA2F-FC48-9319-2BAD5498E970}"/>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2E9323F-CB5F-6ECD-AFAD-70B99CFD2401}"/>
              </a:ext>
            </a:extLst>
          </p:cNvPr>
          <p:cNvGraphicFramePr>
            <a:graphicFrameLocks noGrp="1"/>
          </p:cNvGraphicFramePr>
          <p:nvPr>
            <p:extLst>
              <p:ext uri="{D42A27DB-BD31-4B8C-83A1-F6EECF244321}">
                <p14:modId xmlns:p14="http://schemas.microsoft.com/office/powerpoint/2010/main" val="2992779165"/>
              </p:ext>
            </p:extLst>
          </p:nvPr>
        </p:nvGraphicFramePr>
        <p:xfrm>
          <a:off x="533400" y="762000"/>
          <a:ext cx="8229600" cy="469773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9. 	Creative approach</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was:</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i="0" u="none" strike="noStrike" dirty="0">
                          <a:solidFill>
                            <a:srgbClr val="000000"/>
                          </a:solidFill>
                          <a:effectLst/>
                          <a:latin typeface="Arial" panose="020B0604020202020204" pitchFamily="34" charset="0"/>
                        </a:rPr>
                        <a:t>1. 	The entry really "wow"!</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The approach original, while matching the characteristics of the target audience.</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It evident that smart thinking went into the way the audience’s perspective and needs were addressed.</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An approach, design, visual elements, or medium applied in a new and surprising way.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26576823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3B79F2E-0D75-B8AC-6042-7ABD71F65745}"/>
              </a:ext>
            </a:extLst>
          </p:cNvPr>
          <p:cNvSpPr>
            <a:spLocks noGrp="1"/>
          </p:cNvSpPr>
          <p:nvPr>
            <p:ph type="title"/>
          </p:nvPr>
        </p:nvSpPr>
        <p:spPr>
          <a:xfrm>
            <a:off x="304800" y="368360"/>
            <a:ext cx="4495800" cy="845352"/>
          </a:xfrm>
        </p:spPr>
        <p:txBody>
          <a:bodyPr>
            <a:normAutofit/>
          </a:bodyPr>
          <a:lstStyle/>
          <a:p>
            <a:r>
              <a:rPr lang="en-US" sz="2400" dirty="0"/>
              <a:t>Creativity of the campaign assets</a:t>
            </a:r>
            <a:endParaRPr lang="en-ZA" sz="2400" dirty="0"/>
          </a:p>
        </p:txBody>
      </p:sp>
      <p:sp>
        <p:nvSpPr>
          <p:cNvPr id="6" name="Content Placeholder 5">
            <a:extLst>
              <a:ext uri="{FF2B5EF4-FFF2-40B4-BE49-F238E27FC236}">
                <a16:creationId xmlns:a16="http://schemas.microsoft.com/office/drawing/2014/main" id="{0EDA8EE0-FCEA-2A33-45BD-64DFB34FA35D}"/>
              </a:ext>
            </a:extLst>
          </p:cNvPr>
          <p:cNvSpPr>
            <a:spLocks noGrp="1"/>
          </p:cNvSpPr>
          <p:nvPr>
            <p:ph idx="1"/>
          </p:nvPr>
        </p:nvSpPr>
        <p:spPr>
          <a:xfrm>
            <a:off x="2666999" y="1447801"/>
            <a:ext cx="6151881" cy="2666999"/>
          </a:xfrm>
          <a:ln w="19050">
            <a:solidFill>
              <a:srgbClr val="C8102E"/>
            </a:solidFill>
          </a:ln>
        </p:spPr>
        <p:txBody>
          <a:bodyPr>
            <a:noAutofit/>
          </a:bodyPr>
          <a:lstStyle/>
          <a:p>
            <a:pPr>
              <a:spcBef>
                <a:spcPts val="0"/>
              </a:spcBef>
              <a:spcAft>
                <a:spcPts val="0"/>
              </a:spcAft>
            </a:pPr>
            <a:r>
              <a:rPr lang="en-ZA" sz="1200" b="1" dirty="0"/>
              <a:t>Is the idea fresh?</a:t>
            </a:r>
          </a:p>
          <a:p>
            <a:pPr lvl="1">
              <a:spcBef>
                <a:spcPts val="0"/>
              </a:spcBef>
              <a:spcAft>
                <a:spcPts val="0"/>
              </a:spcAft>
            </a:pPr>
            <a:r>
              <a:rPr lang="en-ZA" sz="1200" dirty="0"/>
              <a:t>The best ideas often seem obvious once you see them. We are looking for ideas that are fresh, clever and well suited to the challenge, not ideas that are strange or different simply for the sake of being different.</a:t>
            </a:r>
          </a:p>
          <a:p>
            <a:pPr>
              <a:spcBef>
                <a:spcPts val="0"/>
              </a:spcBef>
              <a:spcAft>
                <a:spcPts val="0"/>
              </a:spcAft>
            </a:pPr>
            <a:r>
              <a:rPr lang="en-ZA" sz="1200" b="1" dirty="0"/>
              <a:t>Is your creative approach right for your target audience?</a:t>
            </a:r>
          </a:p>
          <a:p>
            <a:pPr lvl="1">
              <a:spcBef>
                <a:spcPts val="0"/>
              </a:spcBef>
              <a:spcAft>
                <a:spcPts val="0"/>
              </a:spcAft>
            </a:pPr>
            <a:r>
              <a:rPr lang="en-ZA" sz="1200" dirty="0"/>
              <a:t>Creativity should never come at the expense of effectiveness. A brilliant idea that doesn't appeal to your audience is simply a missed opportunity.</a:t>
            </a:r>
          </a:p>
          <a:p>
            <a:pPr lvl="1">
              <a:spcBef>
                <a:spcPts val="0"/>
              </a:spcBef>
              <a:spcAft>
                <a:spcPts val="0"/>
              </a:spcAft>
            </a:pPr>
            <a:r>
              <a:rPr lang="en-ZA" sz="1200" dirty="0"/>
              <a:t>The way you write, design and communicate should reflect the needs, interests and behaviours of the audience you described in your work plan.</a:t>
            </a:r>
          </a:p>
          <a:p>
            <a:pPr>
              <a:spcBef>
                <a:spcPts val="0"/>
              </a:spcBef>
              <a:spcAft>
                <a:spcPts val="0"/>
              </a:spcAft>
            </a:pPr>
            <a:r>
              <a:rPr lang="en-ZA" sz="1200" b="1" dirty="0"/>
              <a:t>Will people remember it?</a:t>
            </a:r>
          </a:p>
          <a:p>
            <a:pPr lvl="1">
              <a:spcBef>
                <a:spcPts val="0"/>
              </a:spcBef>
              <a:spcAft>
                <a:spcPts val="0"/>
              </a:spcAft>
            </a:pPr>
            <a:r>
              <a:rPr lang="en-ZA" sz="1200" dirty="0"/>
              <a:t>The most creative campaigns leave a lasting impression. Think about whether your campaign made people stop, think, feel something or take action. If it blended into everything else your audience sees every day, it probably wasn't creative enough.</a:t>
            </a:r>
          </a:p>
        </p:txBody>
      </p:sp>
      <p:sp>
        <p:nvSpPr>
          <p:cNvPr id="10" name="Content Placeholder 2">
            <a:extLst>
              <a:ext uri="{FF2B5EF4-FFF2-40B4-BE49-F238E27FC236}">
                <a16:creationId xmlns:a16="http://schemas.microsoft.com/office/drawing/2014/main" id="{86D2556D-BA73-E5C6-57AA-7B6F2B49E846}"/>
              </a:ext>
            </a:extLst>
          </p:cNvPr>
          <p:cNvSpPr txBox="1">
            <a:spLocks/>
          </p:cNvSpPr>
          <p:nvPr/>
        </p:nvSpPr>
        <p:spPr>
          <a:xfrm>
            <a:off x="2666999" y="4343400"/>
            <a:ext cx="6151882" cy="1382577"/>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63525" indent="-263525">
              <a:spcBef>
                <a:spcPts val="100"/>
              </a:spcBef>
              <a:spcAft>
                <a:spcPts val="100"/>
              </a:spcAft>
            </a:pPr>
            <a:r>
              <a:rPr lang="en-ZA" sz="1200" dirty="0"/>
              <a:t>Was the idea fresh and original?</a:t>
            </a:r>
          </a:p>
          <a:p>
            <a:pPr marL="263525" indent="-263525">
              <a:spcBef>
                <a:spcPts val="100"/>
              </a:spcBef>
              <a:spcAft>
                <a:spcPts val="100"/>
              </a:spcAft>
            </a:pPr>
            <a:r>
              <a:rPr lang="en-ZA" sz="1200" dirty="0"/>
              <a:t>Did the creative concept strengthen the communication objective?</a:t>
            </a:r>
          </a:p>
          <a:p>
            <a:pPr marL="263525" indent="-263525">
              <a:spcBef>
                <a:spcPts val="100"/>
              </a:spcBef>
              <a:spcAft>
                <a:spcPts val="100"/>
              </a:spcAft>
            </a:pPr>
            <a:r>
              <a:rPr lang="en-ZA" sz="1200" dirty="0"/>
              <a:t>Was the creativity appropriate for the target audience?</a:t>
            </a:r>
          </a:p>
          <a:p>
            <a:pPr marL="263525" indent="-263525">
              <a:spcBef>
                <a:spcPts val="100"/>
              </a:spcBef>
              <a:spcAft>
                <a:spcPts val="100"/>
              </a:spcAft>
            </a:pPr>
            <a:r>
              <a:rPr lang="en-ZA" sz="1200" dirty="0"/>
              <a:t>Did it make the campaign more engaging and memorable?</a:t>
            </a:r>
          </a:p>
          <a:p>
            <a:pPr marL="263525" indent="-263525">
              <a:spcBef>
                <a:spcPts val="100"/>
              </a:spcBef>
              <a:spcAft>
                <a:spcPts val="100"/>
              </a:spcAft>
            </a:pPr>
            <a:r>
              <a:rPr lang="en-ZA" sz="1200" dirty="0"/>
              <a:t>Could another institution easily have produced exactly the same campaign, or was there something distinctive about it?</a:t>
            </a:r>
          </a:p>
        </p:txBody>
      </p:sp>
      <p:sp>
        <p:nvSpPr>
          <p:cNvPr id="11" name="Arrow: Pentagon 10">
            <a:extLst>
              <a:ext uri="{FF2B5EF4-FFF2-40B4-BE49-F238E27FC236}">
                <a16:creationId xmlns:a16="http://schemas.microsoft.com/office/drawing/2014/main" id="{B912234A-89EA-A919-93EE-BD24BD767FBA}"/>
              </a:ext>
            </a:extLst>
          </p:cNvPr>
          <p:cNvSpPr/>
          <p:nvPr/>
        </p:nvSpPr>
        <p:spPr>
          <a:xfrm>
            <a:off x="477520" y="4495800"/>
            <a:ext cx="2123440" cy="845351"/>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What the evaluators will be looking for</a:t>
            </a:r>
          </a:p>
        </p:txBody>
      </p:sp>
      <p:sp>
        <p:nvSpPr>
          <p:cNvPr id="12" name="Arrow: Pentagon 11">
            <a:extLst>
              <a:ext uri="{FF2B5EF4-FFF2-40B4-BE49-F238E27FC236}">
                <a16:creationId xmlns:a16="http://schemas.microsoft.com/office/drawing/2014/main" id="{AE43D1F2-5F0A-829C-80CD-4F4528673E19}"/>
              </a:ext>
            </a:extLst>
          </p:cNvPr>
          <p:cNvSpPr/>
          <p:nvPr/>
        </p:nvSpPr>
        <p:spPr>
          <a:xfrm>
            <a:off x="477520" y="2133600"/>
            <a:ext cx="2123440" cy="845352"/>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100"/>
              </a:spcBef>
              <a:spcAft>
                <a:spcPts val="100"/>
              </a:spcAft>
            </a:pPr>
            <a:r>
              <a:rPr lang="en-ZA" sz="1600" dirty="0"/>
              <a:t>As entrant you must ask yourself</a:t>
            </a:r>
          </a:p>
        </p:txBody>
      </p:sp>
      <p:sp>
        <p:nvSpPr>
          <p:cNvPr id="13" name="TextBox 12">
            <a:extLst>
              <a:ext uri="{FF2B5EF4-FFF2-40B4-BE49-F238E27FC236}">
                <a16:creationId xmlns:a16="http://schemas.microsoft.com/office/drawing/2014/main" id="{59B4434C-9FD8-F605-A93A-15413A1D5864}"/>
              </a:ext>
            </a:extLst>
          </p:cNvPr>
          <p:cNvSpPr txBox="1"/>
          <p:nvPr/>
        </p:nvSpPr>
        <p:spPr>
          <a:xfrm>
            <a:off x="5461871" y="471048"/>
            <a:ext cx="3357009" cy="584775"/>
          </a:xfrm>
          <a:prstGeom prst="rect">
            <a:avLst/>
          </a:prstGeom>
          <a:solidFill>
            <a:srgbClr val="C8102E">
              <a:alpha val="10196"/>
            </a:srgbClr>
          </a:solidFill>
          <a:ln w="19050">
            <a:solidFill>
              <a:srgbClr val="C8102E"/>
            </a:solidFill>
          </a:ln>
        </p:spPr>
        <p:txBody>
          <a:bodyPr wrap="none" rtlCol="0">
            <a:spAutoFit/>
          </a:bodyPr>
          <a:lstStyle/>
          <a:p>
            <a:r>
              <a:rPr lang="en-US" sz="1600" dirty="0"/>
              <a:t>Creativity without a strategy is art. </a:t>
            </a:r>
          </a:p>
          <a:p>
            <a:r>
              <a:rPr lang="en-US" sz="1600" dirty="0"/>
              <a:t>Strategy without creativity is dead. </a:t>
            </a:r>
          </a:p>
        </p:txBody>
      </p:sp>
    </p:spTree>
    <p:extLst>
      <p:ext uri="{BB962C8B-B14F-4D97-AF65-F5344CB8AC3E}">
        <p14:creationId xmlns:p14="http://schemas.microsoft.com/office/powerpoint/2010/main" val="3397003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E15B7-6E55-1284-97D2-DAA5F3BF035C}"/>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D22637B-57F5-BD2D-6426-7EB48B24EB7D}"/>
              </a:ext>
            </a:extLst>
          </p:cNvPr>
          <p:cNvGraphicFramePr>
            <a:graphicFrameLocks noGrp="1"/>
          </p:cNvGraphicFramePr>
          <p:nvPr>
            <p:extLst>
              <p:ext uri="{D42A27DB-BD31-4B8C-83A1-F6EECF244321}">
                <p14:modId xmlns:p14="http://schemas.microsoft.com/office/powerpoint/2010/main" val="1238542103"/>
              </p:ext>
            </p:extLst>
          </p:nvPr>
        </p:nvGraphicFramePr>
        <p:xfrm>
          <a:off x="533400" y="762000"/>
          <a:ext cx="8229600" cy="4423410"/>
        </p:xfrm>
        <a:graphic>
          <a:graphicData uri="http://schemas.openxmlformats.org/drawingml/2006/table">
            <a:tbl>
              <a:tblPr>
                <a:tableStyleId>{0E3FDE45-AF77-4B5C-9715-49D594BDF05E}</a:tableStyleId>
              </a:tblPr>
              <a:tblGrid>
                <a:gridCol w="8229600">
                  <a:extLst>
                    <a:ext uri="{9D8B030D-6E8A-4147-A177-3AD203B41FA5}">
                      <a16:colId xmlns:a16="http://schemas.microsoft.com/office/drawing/2014/main" val="3901328945"/>
                    </a:ext>
                  </a:extLst>
                </a:gridCol>
              </a:tblGrid>
              <a:tr h="920115">
                <a:tc>
                  <a:txBody>
                    <a:bodyPr/>
                    <a:lstStyle/>
                    <a:p>
                      <a:pPr algn="l" fontAlgn="ctr">
                        <a:tabLst>
                          <a:tab pos="358775" algn="l"/>
                        </a:tabLst>
                      </a:pPr>
                      <a:endParaRPr lang="en-US" sz="2000" b="1" u="none" strike="noStrike" dirty="0">
                        <a:solidFill>
                          <a:srgbClr val="000000"/>
                        </a:solidFill>
                        <a:effectLst/>
                      </a:endParaRPr>
                    </a:p>
                    <a:p>
                      <a:pPr marL="355600" indent="-355600" algn="l" fontAlgn="ctr">
                        <a:tabLst>
                          <a:tab pos="358775" algn="l"/>
                        </a:tabLst>
                      </a:pPr>
                      <a:r>
                        <a:rPr lang="en-US" sz="2000" b="1" u="none" strike="noStrike" dirty="0">
                          <a:solidFill>
                            <a:srgbClr val="000000"/>
                          </a:solidFill>
                          <a:effectLst/>
                        </a:rPr>
                        <a:t>10. Professional execution</a:t>
                      </a:r>
                    </a:p>
                    <a:p>
                      <a:pPr marL="0" marR="0" lvl="0" indent="0" algn="l" defTabSz="914400" rtl="0" eaLnBrk="1" fontAlgn="ctr" latinLnBrk="0" hangingPunct="1">
                        <a:lnSpc>
                          <a:spcPct val="100000"/>
                        </a:lnSpc>
                        <a:spcBef>
                          <a:spcPts val="0"/>
                        </a:spcBef>
                        <a:spcAft>
                          <a:spcPts val="0"/>
                        </a:spcAft>
                        <a:buClrTx/>
                        <a:buSzTx/>
                        <a:buFontTx/>
                        <a:buNone/>
                        <a:tabLst/>
                        <a:defRPr/>
                      </a:pPr>
                      <a:endParaRPr lang="en-US" sz="1800" b="0" u="none" strike="noStrike" kern="1200" dirty="0">
                        <a:solidFill>
                          <a:srgbClr val="000000"/>
                        </a:solidFill>
                        <a:effectLst/>
                      </a:endParaRP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r>
                        <a:rPr lang="en-US" sz="1800" b="0" u="none" strike="noStrike" kern="1200" dirty="0">
                          <a:solidFill>
                            <a:srgbClr val="000000"/>
                          </a:solidFill>
                          <a:effectLst/>
                        </a:rPr>
                        <a:t>	To what extent did this entry reflect:</a:t>
                      </a:r>
                    </a:p>
                    <a:p>
                      <a:pPr marL="0" marR="0" lvl="0" indent="0" algn="l" defTabSz="914400" rtl="0" eaLnBrk="1" fontAlgn="ctr" latinLnBrk="0" hangingPunct="1">
                        <a:lnSpc>
                          <a:spcPct val="100000"/>
                        </a:lnSpc>
                        <a:spcBef>
                          <a:spcPts val="0"/>
                        </a:spcBef>
                        <a:spcAft>
                          <a:spcPts val="0"/>
                        </a:spcAft>
                        <a:buClrTx/>
                        <a:buSzTx/>
                        <a:buFontTx/>
                        <a:buNone/>
                        <a:tabLst>
                          <a:tab pos="358775" algn="l"/>
                        </a:tabLst>
                        <a:defRPr/>
                      </a:pPr>
                      <a:endParaRPr lang="en-US" sz="1800" b="0" i="0" u="none" strike="noStrike" kern="1200" dirty="0">
                        <a:solidFill>
                          <a:srgbClr val="000000"/>
                        </a:solidFill>
                        <a:effectLst/>
                        <a:latin typeface="+mn-lt"/>
                        <a:ea typeface="+mn-ea"/>
                        <a:cs typeface="+mn-cs"/>
                      </a:endParaRPr>
                    </a:p>
                  </a:txBody>
                  <a:tcPr marL="9525" marR="9525" marT="9525" marB="0" anchor="ctr">
                    <a:lnB w="12700" cap="flat" cmpd="sng" algn="ctr">
                      <a:solidFill>
                        <a:srgbClr val="C8102E"/>
                      </a:solidFill>
                      <a:prstDash val="solid"/>
                      <a:round/>
                      <a:headEnd type="none" w="med" len="med"/>
                      <a:tailEnd type="none" w="med" len="med"/>
                    </a:lnB>
                  </a:tcPr>
                </a:tc>
                <a:extLst>
                  <a:ext uri="{0D108BD9-81ED-4DB2-BD59-A6C34878D82A}">
                    <a16:rowId xmlns:a16="http://schemas.microsoft.com/office/drawing/2014/main" val="192349605"/>
                  </a:ext>
                </a:extLst>
              </a:tr>
              <a:tr h="777240">
                <a:tc>
                  <a:txBody>
                    <a:bodyPr/>
                    <a:lstStyle/>
                    <a:p>
                      <a:pPr marL="355600" indent="-355600" algn="l" fontAlgn="ctr">
                        <a:tabLst>
                          <a:tab pos="358775" algn="l"/>
                        </a:tabLst>
                      </a:pPr>
                      <a:r>
                        <a:rPr lang="en-US" sz="1800" b="0" i="0" u="none" strike="noStrike" dirty="0">
                          <a:solidFill>
                            <a:srgbClr val="000000"/>
                          </a:solidFill>
                          <a:effectLst/>
                          <a:latin typeface="Arial" panose="020B0604020202020204" pitchFamily="34" charset="0"/>
                        </a:rPr>
                        <a:t>1. 	High-quality writing and superior production.</a:t>
                      </a:r>
                    </a:p>
                  </a:txBody>
                  <a:tcPr marL="9525" marR="9525" marT="9525" marB="0" anchor="ctr">
                    <a:lnT w="12700" cap="flat" cmpd="sng" algn="ctr">
                      <a:solidFill>
                        <a:srgbClr val="C8102E"/>
                      </a:solidFill>
                      <a:prstDash val="solid"/>
                      <a:round/>
                      <a:headEnd type="none" w="med" len="med"/>
                      <a:tailEnd type="none" w="med" len="med"/>
                    </a:lnT>
                  </a:tcPr>
                </a:tc>
                <a:extLst>
                  <a:ext uri="{0D108BD9-81ED-4DB2-BD59-A6C34878D82A}">
                    <a16:rowId xmlns:a16="http://schemas.microsoft.com/office/drawing/2014/main" val="1878698220"/>
                  </a:ext>
                </a:extLst>
              </a:tr>
              <a:tr h="777240">
                <a:tc>
                  <a:txBody>
                    <a:bodyPr/>
                    <a:lstStyle/>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Inspirational, superior thinking and strategic alignment.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Excellent project management principles through the execution of the project.</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Consistency between the work plan and the work sample.</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p>
                      <a:pPr marL="355600" indent="-355600" algn="l" fontAlgn="ctr">
                        <a:buAutoNum type="arabicPeriod" startAt="2"/>
                        <a:tabLst>
                          <a:tab pos="358775" algn="l"/>
                        </a:tabLst>
                      </a:pPr>
                      <a:r>
                        <a:rPr lang="en-US" sz="1800" b="0" i="0" u="none" strike="noStrike" dirty="0">
                          <a:solidFill>
                            <a:srgbClr val="000000"/>
                          </a:solidFill>
                          <a:effectLst/>
                          <a:latin typeface="Arial" panose="020B0604020202020204" pitchFamily="34" charset="0"/>
                        </a:rPr>
                        <a:t>Evidence of care and attention being devoted to preparing the entry.</a:t>
                      </a:r>
                    </a:p>
                    <a:p>
                      <a:pPr marL="355600" indent="-355600" algn="l" fontAlgn="ctr">
                        <a:buAutoNum type="arabicPeriod" startAt="2"/>
                        <a:tabLst>
                          <a:tab pos="358775" algn="l"/>
                        </a:tabLst>
                      </a:pP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830290948"/>
                  </a:ext>
                </a:extLst>
              </a:tr>
            </a:tbl>
          </a:graphicData>
        </a:graphic>
      </p:graphicFrame>
    </p:spTree>
    <p:extLst>
      <p:ext uri="{BB962C8B-B14F-4D97-AF65-F5344CB8AC3E}">
        <p14:creationId xmlns:p14="http://schemas.microsoft.com/office/powerpoint/2010/main" val="3147542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55DB-EA4C-F8D3-4983-4ADE52D68D25}"/>
              </a:ext>
            </a:extLst>
          </p:cNvPr>
          <p:cNvSpPr>
            <a:spLocks noGrp="1"/>
          </p:cNvSpPr>
          <p:nvPr>
            <p:ph type="title"/>
          </p:nvPr>
        </p:nvSpPr>
        <p:spPr>
          <a:xfrm>
            <a:off x="457200" y="274638"/>
            <a:ext cx="8229600" cy="1020762"/>
          </a:xfrm>
        </p:spPr>
        <p:txBody>
          <a:bodyPr/>
          <a:lstStyle/>
          <a:p>
            <a:r>
              <a:rPr lang="en-US" dirty="0"/>
              <a:t>Professional execution</a:t>
            </a:r>
          </a:p>
        </p:txBody>
      </p:sp>
      <p:sp>
        <p:nvSpPr>
          <p:cNvPr id="4" name="Diamond 3">
            <a:extLst>
              <a:ext uri="{FF2B5EF4-FFF2-40B4-BE49-F238E27FC236}">
                <a16:creationId xmlns:a16="http://schemas.microsoft.com/office/drawing/2014/main" id="{83ABC203-7146-4F8D-92B3-A6D456F6FB85}"/>
              </a:ext>
            </a:extLst>
          </p:cNvPr>
          <p:cNvSpPr/>
          <p:nvPr/>
        </p:nvSpPr>
        <p:spPr>
          <a:xfrm>
            <a:off x="2103041" y="960041"/>
            <a:ext cx="4937918" cy="4937918"/>
          </a:xfrm>
          <a:prstGeom prst="diamond">
            <a:avLst/>
          </a:prstGeom>
        </p:spPr>
        <p:style>
          <a:lnRef idx="0">
            <a:schemeClr val="accent2">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lstStyle/>
          <a:p>
            <a:endParaRPr lang="en-ZA"/>
          </a:p>
        </p:txBody>
      </p:sp>
      <p:grpSp>
        <p:nvGrpSpPr>
          <p:cNvPr id="7" name="Group 6">
            <a:extLst>
              <a:ext uri="{FF2B5EF4-FFF2-40B4-BE49-F238E27FC236}">
                <a16:creationId xmlns:a16="http://schemas.microsoft.com/office/drawing/2014/main" id="{272EF53C-B5DF-A69C-262A-E478F86058F3}"/>
              </a:ext>
            </a:extLst>
          </p:cNvPr>
          <p:cNvGrpSpPr/>
          <p:nvPr/>
        </p:nvGrpSpPr>
        <p:grpSpPr>
          <a:xfrm>
            <a:off x="2417487" y="1380685"/>
            <a:ext cx="1925788" cy="1925788"/>
            <a:chOff x="469102" y="667142"/>
            <a:chExt cx="1925788" cy="1925788"/>
          </a:xfrm>
        </p:grpSpPr>
        <p:sp>
          <p:nvSpPr>
            <p:cNvPr id="8" name="Rectangle: Rounded Corners 7">
              <a:extLst>
                <a:ext uri="{FF2B5EF4-FFF2-40B4-BE49-F238E27FC236}">
                  <a16:creationId xmlns:a16="http://schemas.microsoft.com/office/drawing/2014/main" id="{66057268-6AD0-B6B9-A6FB-21810CBA840C}"/>
                </a:ext>
              </a:extLst>
            </p:cNvPr>
            <p:cNvSpPr/>
            <p:nvPr/>
          </p:nvSpPr>
          <p:spPr>
            <a:xfrm>
              <a:off x="469102" y="667142"/>
              <a:ext cx="1925788" cy="1925788"/>
            </a:xfrm>
            <a:prstGeom prst="roundRect">
              <a:avLst/>
            </a:prstGeom>
            <a:solidFill>
              <a:srgbClr val="C8102E"/>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9" name="Rectangle: Rounded Corners 4">
              <a:extLst>
                <a:ext uri="{FF2B5EF4-FFF2-40B4-BE49-F238E27FC236}">
                  <a16:creationId xmlns:a16="http://schemas.microsoft.com/office/drawing/2014/main" id="{F5B8C7B4-0AB7-49B9-08DB-D802F91A3761}"/>
                </a:ext>
              </a:extLst>
            </p:cNvPr>
            <p:cNvSpPr txBox="1"/>
            <p:nvPr/>
          </p:nvSpPr>
          <p:spPr>
            <a:xfrm>
              <a:off x="563111" y="761151"/>
              <a:ext cx="1737770" cy="1737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High-quality skills application.</a:t>
              </a:r>
            </a:p>
          </p:txBody>
        </p:sp>
      </p:grpSp>
      <p:grpSp>
        <p:nvGrpSpPr>
          <p:cNvPr id="10" name="Group 9">
            <a:extLst>
              <a:ext uri="{FF2B5EF4-FFF2-40B4-BE49-F238E27FC236}">
                <a16:creationId xmlns:a16="http://schemas.microsoft.com/office/drawing/2014/main" id="{01BE5ED3-165A-333F-16A4-10E55BA48BE4}"/>
              </a:ext>
            </a:extLst>
          </p:cNvPr>
          <p:cNvGrpSpPr/>
          <p:nvPr/>
        </p:nvGrpSpPr>
        <p:grpSpPr>
          <a:xfrm>
            <a:off x="4894735" y="1380685"/>
            <a:ext cx="1925788" cy="1925788"/>
            <a:chOff x="2543028" y="667142"/>
            <a:chExt cx="1925788" cy="1925788"/>
          </a:xfrm>
        </p:grpSpPr>
        <p:sp>
          <p:nvSpPr>
            <p:cNvPr id="11" name="Rectangle: Rounded Corners 10">
              <a:extLst>
                <a:ext uri="{FF2B5EF4-FFF2-40B4-BE49-F238E27FC236}">
                  <a16:creationId xmlns:a16="http://schemas.microsoft.com/office/drawing/2014/main" id="{52C34664-5E47-736A-AE6A-53BEF12390D5}"/>
                </a:ext>
              </a:extLst>
            </p:cNvPr>
            <p:cNvSpPr/>
            <p:nvPr/>
          </p:nvSpPr>
          <p:spPr>
            <a:xfrm>
              <a:off x="2543028" y="667142"/>
              <a:ext cx="1925788" cy="1925788"/>
            </a:xfrm>
            <a:prstGeom prst="roundRect">
              <a:avLst/>
            </a:prstGeom>
            <a:solidFill>
              <a:srgbClr val="C8102E"/>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2" name="Rectangle: Rounded Corners 4">
              <a:extLst>
                <a:ext uri="{FF2B5EF4-FFF2-40B4-BE49-F238E27FC236}">
                  <a16:creationId xmlns:a16="http://schemas.microsoft.com/office/drawing/2014/main" id="{064B1C07-9327-86DE-DD39-4010E5435763}"/>
                </a:ext>
              </a:extLst>
            </p:cNvPr>
            <p:cNvSpPr txBox="1"/>
            <p:nvPr/>
          </p:nvSpPr>
          <p:spPr>
            <a:xfrm>
              <a:off x="2637037" y="761151"/>
              <a:ext cx="1737770" cy="1737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a:t>Inspirational, superior thinking and strategic alignment with the institutional need.</a:t>
              </a:r>
            </a:p>
          </p:txBody>
        </p:sp>
      </p:grpSp>
      <p:grpSp>
        <p:nvGrpSpPr>
          <p:cNvPr id="13" name="Group 12">
            <a:extLst>
              <a:ext uri="{FF2B5EF4-FFF2-40B4-BE49-F238E27FC236}">
                <a16:creationId xmlns:a16="http://schemas.microsoft.com/office/drawing/2014/main" id="{1E065BB1-06C9-3645-FC63-CD9B5B41D6D5}"/>
              </a:ext>
            </a:extLst>
          </p:cNvPr>
          <p:cNvGrpSpPr/>
          <p:nvPr/>
        </p:nvGrpSpPr>
        <p:grpSpPr>
          <a:xfrm>
            <a:off x="2417487" y="3529237"/>
            <a:ext cx="1925788" cy="1925788"/>
            <a:chOff x="469102" y="2741068"/>
            <a:chExt cx="1925788" cy="1925788"/>
          </a:xfrm>
        </p:grpSpPr>
        <p:sp>
          <p:nvSpPr>
            <p:cNvPr id="14" name="Rectangle: Rounded Corners 13">
              <a:extLst>
                <a:ext uri="{FF2B5EF4-FFF2-40B4-BE49-F238E27FC236}">
                  <a16:creationId xmlns:a16="http://schemas.microsoft.com/office/drawing/2014/main" id="{43065EBB-D9D8-741A-F8A4-D84C9282551D}"/>
                </a:ext>
              </a:extLst>
            </p:cNvPr>
            <p:cNvSpPr/>
            <p:nvPr/>
          </p:nvSpPr>
          <p:spPr>
            <a:xfrm>
              <a:off x="469102" y="2741068"/>
              <a:ext cx="1925788" cy="1925788"/>
            </a:xfrm>
            <a:prstGeom prst="roundRect">
              <a:avLst/>
            </a:prstGeom>
            <a:solidFill>
              <a:srgbClr val="C8102E"/>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5" name="Rectangle: Rounded Corners 4">
              <a:extLst>
                <a:ext uri="{FF2B5EF4-FFF2-40B4-BE49-F238E27FC236}">
                  <a16:creationId xmlns:a16="http://schemas.microsoft.com/office/drawing/2014/main" id="{8EF0BB7C-AEC1-9F17-F4C6-4A5B7C2ECD53}"/>
                </a:ext>
              </a:extLst>
            </p:cNvPr>
            <p:cNvSpPr txBox="1"/>
            <p:nvPr/>
          </p:nvSpPr>
          <p:spPr>
            <a:xfrm>
              <a:off x="563111" y="2835077"/>
              <a:ext cx="1737770" cy="1737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Evidence of care and attention being devoted to preparing the entry.</a:t>
              </a:r>
            </a:p>
          </p:txBody>
        </p:sp>
      </p:grpSp>
      <p:grpSp>
        <p:nvGrpSpPr>
          <p:cNvPr id="16" name="Group 15">
            <a:extLst>
              <a:ext uri="{FF2B5EF4-FFF2-40B4-BE49-F238E27FC236}">
                <a16:creationId xmlns:a16="http://schemas.microsoft.com/office/drawing/2014/main" id="{13E404E4-52DF-8202-9473-97F2B42E3202}"/>
              </a:ext>
            </a:extLst>
          </p:cNvPr>
          <p:cNvGrpSpPr/>
          <p:nvPr/>
        </p:nvGrpSpPr>
        <p:grpSpPr>
          <a:xfrm>
            <a:off x="4894735" y="3529237"/>
            <a:ext cx="1925788" cy="1925788"/>
            <a:chOff x="2543028" y="2741068"/>
            <a:chExt cx="1925788" cy="1925788"/>
          </a:xfrm>
        </p:grpSpPr>
        <p:sp>
          <p:nvSpPr>
            <p:cNvPr id="17" name="Rectangle: Rounded Corners 16">
              <a:extLst>
                <a:ext uri="{FF2B5EF4-FFF2-40B4-BE49-F238E27FC236}">
                  <a16:creationId xmlns:a16="http://schemas.microsoft.com/office/drawing/2014/main" id="{9518A93E-3FA4-CC4F-E1F2-F90298DCD11B}"/>
                </a:ext>
              </a:extLst>
            </p:cNvPr>
            <p:cNvSpPr/>
            <p:nvPr/>
          </p:nvSpPr>
          <p:spPr>
            <a:xfrm>
              <a:off x="2543028" y="2741068"/>
              <a:ext cx="1925788" cy="1925788"/>
            </a:xfrm>
            <a:prstGeom prst="roundRect">
              <a:avLst/>
            </a:prstGeom>
            <a:solidFill>
              <a:srgbClr val="C8102E"/>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en-ZA" sz="1600"/>
            </a:p>
          </p:txBody>
        </p:sp>
        <p:sp>
          <p:nvSpPr>
            <p:cNvPr id="18" name="Rectangle: Rounded Corners 4">
              <a:extLst>
                <a:ext uri="{FF2B5EF4-FFF2-40B4-BE49-F238E27FC236}">
                  <a16:creationId xmlns:a16="http://schemas.microsoft.com/office/drawing/2014/main" id="{4E0C22B6-82F7-4FB3-EC38-78467A7A4850}"/>
                </a:ext>
              </a:extLst>
            </p:cNvPr>
            <p:cNvSpPr txBox="1"/>
            <p:nvPr/>
          </p:nvSpPr>
          <p:spPr>
            <a:xfrm>
              <a:off x="2637037" y="2835077"/>
              <a:ext cx="1737770" cy="173777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marL="0" lvl="0" indent="0" algn="ctr" defTabSz="711200">
                <a:lnSpc>
                  <a:spcPct val="100000"/>
                </a:lnSpc>
                <a:spcBef>
                  <a:spcPts val="0"/>
                </a:spcBef>
                <a:spcAft>
                  <a:spcPts val="0"/>
                </a:spcAft>
                <a:buNone/>
              </a:pPr>
              <a:r>
                <a:rPr lang="en-US" sz="1600" kern="1200" dirty="0"/>
                <a:t>Respect for the evaluator’s time.</a:t>
              </a:r>
            </a:p>
          </p:txBody>
        </p:sp>
      </p:grpSp>
    </p:spTree>
    <p:extLst>
      <p:ext uri="{BB962C8B-B14F-4D97-AF65-F5344CB8AC3E}">
        <p14:creationId xmlns:p14="http://schemas.microsoft.com/office/powerpoint/2010/main" val="615190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4B7D-EFD9-20BE-2748-B240CB6319A6}"/>
              </a:ext>
            </a:extLst>
          </p:cNvPr>
          <p:cNvSpPr>
            <a:spLocks noGrp="1"/>
          </p:cNvSpPr>
          <p:nvPr>
            <p:ph type="title"/>
          </p:nvPr>
        </p:nvSpPr>
        <p:spPr/>
        <p:txBody>
          <a:bodyPr/>
          <a:lstStyle/>
          <a:p>
            <a:r>
              <a:rPr lang="en-US" dirty="0"/>
              <a:t>Professional execution</a:t>
            </a:r>
          </a:p>
        </p:txBody>
      </p:sp>
      <p:sp>
        <p:nvSpPr>
          <p:cNvPr id="3" name="Content Placeholder 2">
            <a:extLst>
              <a:ext uri="{FF2B5EF4-FFF2-40B4-BE49-F238E27FC236}">
                <a16:creationId xmlns:a16="http://schemas.microsoft.com/office/drawing/2014/main" id="{57F6B76E-C16C-42F6-F2C5-8B746C96765D}"/>
              </a:ext>
            </a:extLst>
          </p:cNvPr>
          <p:cNvSpPr>
            <a:spLocks noGrp="1"/>
          </p:cNvSpPr>
          <p:nvPr>
            <p:ph idx="1"/>
          </p:nvPr>
        </p:nvSpPr>
        <p:spPr>
          <a:xfrm>
            <a:off x="457200" y="1371600"/>
            <a:ext cx="8229600" cy="3352800"/>
          </a:xfrm>
          <a:ln w="19050">
            <a:solidFill>
              <a:srgbClr val="C8102E"/>
            </a:solidFill>
          </a:ln>
        </p:spPr>
        <p:txBody>
          <a:bodyPr>
            <a:noAutofit/>
          </a:bodyPr>
          <a:lstStyle/>
          <a:p>
            <a:pPr>
              <a:spcBef>
                <a:spcPts val="300"/>
              </a:spcBef>
              <a:spcAft>
                <a:spcPts val="300"/>
              </a:spcAft>
            </a:pPr>
            <a:r>
              <a:rPr lang="en-ZA" sz="1200" b="1" dirty="0"/>
              <a:t>High-quality writing and superior production</a:t>
            </a:r>
          </a:p>
          <a:p>
            <a:pPr lvl="1">
              <a:spcBef>
                <a:spcPts val="300"/>
              </a:spcBef>
              <a:spcAft>
                <a:spcPts val="300"/>
              </a:spcAft>
            </a:pPr>
            <a:r>
              <a:rPr lang="en-ZA" sz="1200" dirty="0"/>
              <a:t>Your entry should be clear, concise and professionally written. Grammar, spelling, layout, design and the quality of your work samples all contribute to the evaluator's confidence in your work.</a:t>
            </a:r>
          </a:p>
          <a:p>
            <a:pPr>
              <a:spcBef>
                <a:spcPts val="300"/>
              </a:spcBef>
              <a:spcAft>
                <a:spcPts val="300"/>
              </a:spcAft>
            </a:pPr>
            <a:r>
              <a:rPr lang="en-ZA" sz="1200" b="1" dirty="0"/>
              <a:t>Inspirational thinking and strategic alignment</a:t>
            </a:r>
          </a:p>
          <a:p>
            <a:pPr lvl="1">
              <a:spcBef>
                <a:spcPts val="300"/>
              </a:spcBef>
              <a:spcAft>
                <a:spcPts val="300"/>
              </a:spcAft>
            </a:pPr>
            <a:r>
              <a:rPr lang="en-ZA" sz="1200" dirty="0"/>
              <a:t>Outstanding projects don't just look good, they solve an institutional challenge. Evaluators want to see evidence of strategic thinking and a project that clearly supports your institution's goals.</a:t>
            </a:r>
          </a:p>
          <a:p>
            <a:pPr>
              <a:spcBef>
                <a:spcPts val="300"/>
              </a:spcBef>
              <a:spcAft>
                <a:spcPts val="300"/>
              </a:spcAft>
            </a:pPr>
            <a:r>
              <a:rPr lang="en-ZA" sz="1200" b="1" dirty="0"/>
              <a:t>Excellent project management</a:t>
            </a:r>
          </a:p>
          <a:p>
            <a:pPr lvl="1">
              <a:spcBef>
                <a:spcPts val="300"/>
              </a:spcBef>
              <a:spcAft>
                <a:spcPts val="300"/>
              </a:spcAft>
            </a:pPr>
            <a:r>
              <a:rPr lang="en-ZA" sz="1200" dirty="0"/>
              <a:t>A great idea is only valuable if it is well executed. Evaluators will look for evidence that the project was carefully planned, implemented and managed, with appropriate resources, timelines and monitoring.</a:t>
            </a:r>
          </a:p>
          <a:p>
            <a:pPr>
              <a:spcBef>
                <a:spcPts val="300"/>
              </a:spcBef>
              <a:spcAft>
                <a:spcPts val="300"/>
              </a:spcAft>
            </a:pPr>
            <a:r>
              <a:rPr lang="en-ZA" sz="1200" b="1" dirty="0"/>
              <a:t>Consistency between the work plan and the work sample</a:t>
            </a:r>
          </a:p>
          <a:p>
            <a:pPr lvl="1">
              <a:spcBef>
                <a:spcPts val="300"/>
              </a:spcBef>
              <a:spcAft>
                <a:spcPts val="300"/>
              </a:spcAft>
            </a:pPr>
            <a:r>
              <a:rPr lang="en-ZA" sz="1200" dirty="0"/>
              <a:t>This is one of the biggest reasons entries lose marks.</a:t>
            </a:r>
          </a:p>
          <a:p>
            <a:pPr>
              <a:spcBef>
                <a:spcPts val="300"/>
              </a:spcBef>
              <a:spcAft>
                <a:spcPts val="300"/>
              </a:spcAft>
            </a:pPr>
            <a:r>
              <a:rPr lang="en-ZA" sz="1200" b="1" dirty="0"/>
              <a:t>Care and attention devoted to preparing the entry</a:t>
            </a:r>
          </a:p>
          <a:p>
            <a:pPr lvl="1">
              <a:spcBef>
                <a:spcPts val="300"/>
              </a:spcBef>
              <a:spcAft>
                <a:spcPts val="300"/>
              </a:spcAft>
            </a:pPr>
            <a:r>
              <a:rPr lang="en-ZA" sz="1200" dirty="0"/>
              <a:t>Your entry itself reflects your professionalism. Evaluators notice when an entry is well organised, information is easy to find, links work correctly, work samples are clearly labelled and references are concise.</a:t>
            </a:r>
          </a:p>
        </p:txBody>
      </p:sp>
      <p:sp>
        <p:nvSpPr>
          <p:cNvPr id="6" name="Content Placeholder 2">
            <a:extLst>
              <a:ext uri="{FF2B5EF4-FFF2-40B4-BE49-F238E27FC236}">
                <a16:creationId xmlns:a16="http://schemas.microsoft.com/office/drawing/2014/main" id="{9CE6115F-7386-0CBB-CE26-2DE89847272B}"/>
              </a:ext>
            </a:extLst>
          </p:cNvPr>
          <p:cNvSpPr txBox="1">
            <a:spLocks/>
          </p:cNvSpPr>
          <p:nvPr/>
        </p:nvSpPr>
        <p:spPr>
          <a:xfrm>
            <a:off x="2240281" y="5029200"/>
            <a:ext cx="6446520" cy="605774"/>
          </a:xfrm>
          <a:prstGeom prst="rect">
            <a:avLst/>
          </a:prstGeom>
          <a:ln w="19050">
            <a:solidFill>
              <a:srgbClr val="C8102E"/>
            </a:solidFill>
          </a:ln>
        </p:spPr>
        <p:txBody>
          <a:bodyPr vert="horz" lIns="91440" tIns="45720" rIns="91440" bIns="45720" rtlCol="0" anchor="ctr">
            <a:noAutofit/>
          </a:bodyPr>
          <a:lstStyle>
            <a:lvl1pPr marL="342900" indent="-342900" algn="l" defTabSz="914400" rtl="0" eaLnBrk="1" latinLnBrk="0" hangingPunct="1">
              <a:spcBef>
                <a:spcPts val="600"/>
              </a:spcBef>
              <a:spcAft>
                <a:spcPts val="600"/>
              </a:spcAft>
              <a:buClr>
                <a:srgbClr val="C8102E"/>
              </a:buClr>
              <a:buFont typeface="Arial"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spcAft>
                <a:spcPts val="600"/>
              </a:spcAft>
              <a:buClr>
                <a:srgbClr val="C8102E"/>
              </a:buClr>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spcAft>
                <a:spcPts val="600"/>
              </a:spcAft>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ts val="600"/>
              </a:spcBef>
              <a:spcAft>
                <a:spcPts val="600"/>
              </a:spcAft>
              <a:buFont typeface="Arial"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300"/>
              </a:spcBef>
              <a:spcAft>
                <a:spcPts val="300"/>
              </a:spcAft>
              <a:buNone/>
            </a:pPr>
            <a:r>
              <a:rPr lang="en-ZA" sz="1200" dirty="0"/>
              <a:t>The evaluator may assess many entries over several days. A well-prepared entry respects the evaluator's time and allows your excellent work to shine.</a:t>
            </a:r>
          </a:p>
        </p:txBody>
      </p:sp>
      <p:sp>
        <p:nvSpPr>
          <p:cNvPr id="7" name="Arrow: Pentagon 6">
            <a:extLst>
              <a:ext uri="{FF2B5EF4-FFF2-40B4-BE49-F238E27FC236}">
                <a16:creationId xmlns:a16="http://schemas.microsoft.com/office/drawing/2014/main" id="{5F72B042-B23D-D077-82CA-4B30B9BCC664}"/>
              </a:ext>
            </a:extLst>
          </p:cNvPr>
          <p:cNvSpPr/>
          <p:nvPr/>
        </p:nvSpPr>
        <p:spPr>
          <a:xfrm>
            <a:off x="457198" y="5105400"/>
            <a:ext cx="1676401" cy="453374"/>
          </a:xfrm>
          <a:prstGeom prst="homePlate">
            <a:avLst/>
          </a:prstGeom>
          <a:solidFill>
            <a:srgbClr val="C8102E"/>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ZA" sz="1600" dirty="0"/>
              <a:t>Remember</a:t>
            </a:r>
          </a:p>
        </p:txBody>
      </p:sp>
      <p:sp>
        <p:nvSpPr>
          <p:cNvPr id="9" name="Speech Bubble: Rectangle with Corners Rounded 8">
            <a:extLst>
              <a:ext uri="{FF2B5EF4-FFF2-40B4-BE49-F238E27FC236}">
                <a16:creationId xmlns:a16="http://schemas.microsoft.com/office/drawing/2014/main" id="{55B2E34F-E3F0-C369-1773-12460571178C}"/>
              </a:ext>
            </a:extLst>
          </p:cNvPr>
          <p:cNvSpPr/>
          <p:nvPr/>
        </p:nvSpPr>
        <p:spPr>
          <a:xfrm>
            <a:off x="5715000" y="457200"/>
            <a:ext cx="2514600" cy="762000"/>
          </a:xfrm>
          <a:prstGeom prst="wedgeRoundRectCallout">
            <a:avLst>
              <a:gd name="adj1" fmla="val -53964"/>
              <a:gd name="adj2" fmla="val 90500"/>
              <a:gd name="adj3" fmla="val 16667"/>
            </a:avLst>
          </a:prstGeom>
          <a:solidFill>
            <a:srgbClr val="C8102E"/>
          </a:solidFill>
          <a:ln>
            <a:solidFill>
              <a:srgbClr val="C81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Evaluators look for</a:t>
            </a:r>
            <a:endParaRPr lang="en-ZA" sz="1600" dirty="0"/>
          </a:p>
        </p:txBody>
      </p:sp>
    </p:spTree>
    <p:extLst>
      <p:ext uri="{BB962C8B-B14F-4D97-AF65-F5344CB8AC3E}">
        <p14:creationId xmlns:p14="http://schemas.microsoft.com/office/powerpoint/2010/main" val="40208848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793BA-7340-7190-223D-DE327D5E536C}"/>
              </a:ext>
            </a:extLst>
          </p:cNvPr>
          <p:cNvSpPr>
            <a:spLocks noGrp="1"/>
          </p:cNvSpPr>
          <p:nvPr>
            <p:ph type="title"/>
          </p:nvPr>
        </p:nvSpPr>
        <p:spPr/>
        <p:txBody>
          <a:bodyPr/>
          <a:lstStyle/>
          <a:p>
            <a:r>
              <a:rPr lang="en-US" dirty="0"/>
              <a:t>In conclusion</a:t>
            </a:r>
          </a:p>
        </p:txBody>
      </p:sp>
      <p:grpSp>
        <p:nvGrpSpPr>
          <p:cNvPr id="22" name="Group 21">
            <a:extLst>
              <a:ext uri="{FF2B5EF4-FFF2-40B4-BE49-F238E27FC236}">
                <a16:creationId xmlns:a16="http://schemas.microsoft.com/office/drawing/2014/main" id="{A83F1AF5-598E-CF57-EB20-538BC237011D}"/>
              </a:ext>
            </a:extLst>
          </p:cNvPr>
          <p:cNvGrpSpPr/>
          <p:nvPr/>
        </p:nvGrpSpPr>
        <p:grpSpPr>
          <a:xfrm>
            <a:off x="533294" y="1364283"/>
            <a:ext cx="7696306" cy="707886"/>
            <a:chOff x="533294" y="1364283"/>
            <a:chExt cx="7696306" cy="707886"/>
          </a:xfrm>
        </p:grpSpPr>
        <p:pic>
          <p:nvPicPr>
            <p:cNvPr id="5" name="Picture 4">
              <a:extLst>
                <a:ext uri="{FF2B5EF4-FFF2-40B4-BE49-F238E27FC236}">
                  <a16:creationId xmlns:a16="http://schemas.microsoft.com/office/drawing/2014/main" id="{61429B4A-3CAC-77E7-F3CD-BDD04208AC2A}"/>
                </a:ext>
              </a:extLst>
            </p:cNvPr>
            <p:cNvPicPr>
              <a:picLocks noChangeAspect="1"/>
            </p:cNvPicPr>
            <p:nvPr/>
          </p:nvPicPr>
          <p:blipFill>
            <a:blip r:embed="rId3"/>
            <a:stretch>
              <a:fillRect/>
            </a:stretch>
          </p:blipFill>
          <p:spPr>
            <a:xfrm>
              <a:off x="533294" y="1391403"/>
              <a:ext cx="762106" cy="619211"/>
            </a:xfrm>
            <a:prstGeom prst="rect">
              <a:avLst/>
            </a:prstGeom>
          </p:spPr>
        </p:pic>
        <p:sp>
          <p:nvSpPr>
            <p:cNvPr id="18" name="TextBox 17">
              <a:extLst>
                <a:ext uri="{FF2B5EF4-FFF2-40B4-BE49-F238E27FC236}">
                  <a16:creationId xmlns:a16="http://schemas.microsoft.com/office/drawing/2014/main" id="{F2CE4D7F-C64B-88C6-C576-78E42889A71F}"/>
                </a:ext>
              </a:extLst>
            </p:cNvPr>
            <p:cNvSpPr txBox="1"/>
            <p:nvPr/>
          </p:nvSpPr>
          <p:spPr>
            <a:xfrm>
              <a:off x="1371600" y="1364283"/>
              <a:ext cx="6858000" cy="707886"/>
            </a:xfrm>
            <a:prstGeom prst="rect">
              <a:avLst/>
            </a:prstGeom>
            <a:noFill/>
          </p:spPr>
          <p:txBody>
            <a:bodyPr wrap="square" rtlCol="0">
              <a:spAutoFit/>
            </a:bodyPr>
            <a:lstStyle/>
            <a:p>
              <a:r>
                <a:rPr lang="en-US" sz="2000" dirty="0"/>
                <a:t>This session dealt with all the aspects in detail, i.e. how a Campaign entry will be compiled.</a:t>
              </a:r>
            </a:p>
          </p:txBody>
        </p:sp>
      </p:grpSp>
      <p:grpSp>
        <p:nvGrpSpPr>
          <p:cNvPr id="23" name="Group 22">
            <a:extLst>
              <a:ext uri="{FF2B5EF4-FFF2-40B4-BE49-F238E27FC236}">
                <a16:creationId xmlns:a16="http://schemas.microsoft.com/office/drawing/2014/main" id="{C83C7AD2-FF55-A637-A517-406A298EDCF1}"/>
              </a:ext>
            </a:extLst>
          </p:cNvPr>
          <p:cNvGrpSpPr/>
          <p:nvPr/>
        </p:nvGrpSpPr>
        <p:grpSpPr>
          <a:xfrm>
            <a:off x="495194" y="2385753"/>
            <a:ext cx="8182640" cy="911340"/>
            <a:chOff x="495194" y="2385753"/>
            <a:chExt cx="8182640" cy="911340"/>
          </a:xfrm>
        </p:grpSpPr>
        <p:grpSp>
          <p:nvGrpSpPr>
            <p:cNvPr id="16" name="Group 15">
              <a:extLst>
                <a:ext uri="{FF2B5EF4-FFF2-40B4-BE49-F238E27FC236}">
                  <a16:creationId xmlns:a16="http://schemas.microsoft.com/office/drawing/2014/main" id="{18D5767F-4620-9330-63AD-3C6D7510880C}"/>
                </a:ext>
              </a:extLst>
            </p:cNvPr>
            <p:cNvGrpSpPr/>
            <p:nvPr/>
          </p:nvGrpSpPr>
          <p:grpSpPr>
            <a:xfrm>
              <a:off x="495194" y="2385753"/>
              <a:ext cx="778322" cy="911340"/>
              <a:chOff x="418275" y="2385753"/>
              <a:chExt cx="778322" cy="911340"/>
            </a:xfrm>
          </p:grpSpPr>
          <p:pic>
            <p:nvPicPr>
              <p:cNvPr id="8" name="Picture 7">
                <a:extLst>
                  <a:ext uri="{FF2B5EF4-FFF2-40B4-BE49-F238E27FC236}">
                    <a16:creationId xmlns:a16="http://schemas.microsoft.com/office/drawing/2014/main" id="{9DDDAC99-A287-CBDB-3A48-63240E02D70C}"/>
                  </a:ext>
                </a:extLst>
              </p:cNvPr>
              <p:cNvPicPr>
                <a:picLocks noChangeAspect="1"/>
              </p:cNvPicPr>
              <p:nvPr/>
            </p:nvPicPr>
            <p:blipFill>
              <a:blip r:embed="rId4"/>
              <a:stretch>
                <a:fillRect/>
              </a:stretch>
            </p:blipFill>
            <p:spPr>
              <a:xfrm>
                <a:off x="457200" y="2495937"/>
                <a:ext cx="700472" cy="762000"/>
              </a:xfrm>
              <a:prstGeom prst="rect">
                <a:avLst/>
              </a:prstGeom>
            </p:spPr>
          </p:pic>
          <p:sp>
            <p:nvSpPr>
              <p:cNvPr id="11" name="Rectangle 10">
                <a:extLst>
                  <a:ext uri="{FF2B5EF4-FFF2-40B4-BE49-F238E27FC236}">
                    <a16:creationId xmlns:a16="http://schemas.microsoft.com/office/drawing/2014/main" id="{8DC6C883-9C3D-DB28-575F-131516ED5A58}"/>
                  </a:ext>
                </a:extLst>
              </p:cNvPr>
              <p:cNvSpPr/>
              <p:nvPr/>
            </p:nvSpPr>
            <p:spPr>
              <a:xfrm>
                <a:off x="685694" y="2385753"/>
                <a:ext cx="762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2" name="Rectangle 11">
                <a:extLst>
                  <a:ext uri="{FF2B5EF4-FFF2-40B4-BE49-F238E27FC236}">
                    <a16:creationId xmlns:a16="http://schemas.microsoft.com/office/drawing/2014/main" id="{00BCD42D-0BE9-0704-9836-482CE81C68CD}"/>
                  </a:ext>
                </a:extLst>
              </p:cNvPr>
              <p:cNvSpPr/>
              <p:nvPr/>
            </p:nvSpPr>
            <p:spPr>
              <a:xfrm>
                <a:off x="466165" y="2400341"/>
                <a:ext cx="90557" cy="1606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3" name="Rectangle 12">
                <a:extLst>
                  <a:ext uri="{FF2B5EF4-FFF2-40B4-BE49-F238E27FC236}">
                    <a16:creationId xmlns:a16="http://schemas.microsoft.com/office/drawing/2014/main" id="{DA21BC7B-302E-0F2F-BA2A-4C802D823FFD}"/>
                  </a:ext>
                </a:extLst>
              </p:cNvPr>
              <p:cNvSpPr/>
              <p:nvPr/>
            </p:nvSpPr>
            <p:spPr>
              <a:xfrm>
                <a:off x="1062834" y="2400341"/>
                <a:ext cx="94837"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a:extLst>
                  <a:ext uri="{FF2B5EF4-FFF2-40B4-BE49-F238E27FC236}">
                    <a16:creationId xmlns:a16="http://schemas.microsoft.com/office/drawing/2014/main" id="{AC35A9AA-707A-FFCF-4930-147EC97EB8BF}"/>
                  </a:ext>
                </a:extLst>
              </p:cNvPr>
              <p:cNvSpPr/>
              <p:nvPr/>
            </p:nvSpPr>
            <p:spPr>
              <a:xfrm>
                <a:off x="1090947" y="3148724"/>
                <a:ext cx="105650" cy="14836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Rectangle 14">
                <a:extLst>
                  <a:ext uri="{FF2B5EF4-FFF2-40B4-BE49-F238E27FC236}">
                    <a16:creationId xmlns:a16="http://schemas.microsoft.com/office/drawing/2014/main" id="{C08FB724-3998-1483-3758-986855671B4B}"/>
                  </a:ext>
                </a:extLst>
              </p:cNvPr>
              <p:cNvSpPr/>
              <p:nvPr/>
            </p:nvSpPr>
            <p:spPr>
              <a:xfrm>
                <a:off x="418275" y="3109568"/>
                <a:ext cx="76200" cy="152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19" name="TextBox 18">
              <a:extLst>
                <a:ext uri="{FF2B5EF4-FFF2-40B4-BE49-F238E27FC236}">
                  <a16:creationId xmlns:a16="http://schemas.microsoft.com/office/drawing/2014/main" id="{3AB0B982-BE7F-727C-050B-B0CB75250DA0}"/>
                </a:ext>
              </a:extLst>
            </p:cNvPr>
            <p:cNvSpPr txBox="1"/>
            <p:nvPr/>
          </p:nvSpPr>
          <p:spPr>
            <a:xfrm>
              <a:off x="1371599" y="2555243"/>
              <a:ext cx="7306235" cy="707886"/>
            </a:xfrm>
            <a:prstGeom prst="rect">
              <a:avLst/>
            </a:prstGeom>
            <a:noFill/>
          </p:spPr>
          <p:txBody>
            <a:bodyPr wrap="square" rtlCol="0">
              <a:spAutoFit/>
            </a:bodyPr>
            <a:lstStyle/>
            <a:p>
              <a:pPr>
                <a:spcBef>
                  <a:spcPts val="600"/>
                </a:spcBef>
                <a:spcAft>
                  <a:spcPts val="600"/>
                </a:spcAft>
              </a:pPr>
              <a:r>
                <a:rPr lang="en-US" sz="2000" dirty="0"/>
                <a:t>In the next session, I shall focus more on preparing an entry in the Channel division.</a:t>
              </a:r>
            </a:p>
          </p:txBody>
        </p:sp>
      </p:grpSp>
      <p:grpSp>
        <p:nvGrpSpPr>
          <p:cNvPr id="24" name="Group 23">
            <a:extLst>
              <a:ext uri="{FF2B5EF4-FFF2-40B4-BE49-F238E27FC236}">
                <a16:creationId xmlns:a16="http://schemas.microsoft.com/office/drawing/2014/main" id="{3D63C4EE-8FF4-BCBE-1D47-2BC8375F4EB5}"/>
              </a:ext>
            </a:extLst>
          </p:cNvPr>
          <p:cNvGrpSpPr/>
          <p:nvPr/>
        </p:nvGrpSpPr>
        <p:grpSpPr>
          <a:xfrm>
            <a:off x="534119" y="3672232"/>
            <a:ext cx="7238281" cy="685462"/>
            <a:chOff x="534119" y="3672232"/>
            <a:chExt cx="7238281" cy="685462"/>
          </a:xfrm>
        </p:grpSpPr>
        <p:pic>
          <p:nvPicPr>
            <p:cNvPr id="10" name="Picture 9">
              <a:extLst>
                <a:ext uri="{FF2B5EF4-FFF2-40B4-BE49-F238E27FC236}">
                  <a16:creationId xmlns:a16="http://schemas.microsoft.com/office/drawing/2014/main" id="{157235A0-C46A-C496-E5F5-41ECA5E6D2E2}"/>
                </a:ext>
              </a:extLst>
            </p:cNvPr>
            <p:cNvPicPr>
              <a:picLocks noChangeAspect="1"/>
            </p:cNvPicPr>
            <p:nvPr/>
          </p:nvPicPr>
          <p:blipFill>
            <a:blip r:embed="rId5"/>
            <a:stretch>
              <a:fillRect/>
            </a:stretch>
          </p:blipFill>
          <p:spPr>
            <a:xfrm>
              <a:off x="534119" y="3672232"/>
              <a:ext cx="700472" cy="685462"/>
            </a:xfrm>
            <a:prstGeom prst="rect">
              <a:avLst/>
            </a:prstGeom>
          </p:spPr>
        </p:pic>
        <p:sp>
          <p:nvSpPr>
            <p:cNvPr id="20" name="TextBox 19">
              <a:extLst>
                <a:ext uri="{FF2B5EF4-FFF2-40B4-BE49-F238E27FC236}">
                  <a16:creationId xmlns:a16="http://schemas.microsoft.com/office/drawing/2014/main" id="{A29212A4-821A-8498-E400-4FBCA226EA9E}"/>
                </a:ext>
              </a:extLst>
            </p:cNvPr>
            <p:cNvSpPr txBox="1"/>
            <p:nvPr/>
          </p:nvSpPr>
          <p:spPr>
            <a:xfrm>
              <a:off x="1371600" y="3790890"/>
              <a:ext cx="6400800" cy="400110"/>
            </a:xfrm>
            <a:prstGeom prst="rect">
              <a:avLst/>
            </a:prstGeom>
            <a:noFill/>
          </p:spPr>
          <p:txBody>
            <a:bodyPr wrap="square" rtlCol="0">
              <a:spAutoFit/>
            </a:bodyPr>
            <a:lstStyle/>
            <a:p>
              <a:pPr>
                <a:spcBef>
                  <a:spcPts val="600"/>
                </a:spcBef>
                <a:spcAft>
                  <a:spcPts val="600"/>
                </a:spcAft>
              </a:pPr>
              <a:r>
                <a:rPr lang="en-US" sz="2000" dirty="0"/>
                <a:t>The third session will deal with the Skills division.</a:t>
              </a:r>
            </a:p>
          </p:txBody>
        </p:sp>
      </p:grpSp>
      <p:grpSp>
        <p:nvGrpSpPr>
          <p:cNvPr id="25" name="Group 24">
            <a:extLst>
              <a:ext uri="{FF2B5EF4-FFF2-40B4-BE49-F238E27FC236}">
                <a16:creationId xmlns:a16="http://schemas.microsoft.com/office/drawing/2014/main" id="{0CDEEFA3-8DD6-6593-A751-17873BB67A3C}"/>
              </a:ext>
            </a:extLst>
          </p:cNvPr>
          <p:cNvGrpSpPr/>
          <p:nvPr/>
        </p:nvGrpSpPr>
        <p:grpSpPr>
          <a:xfrm>
            <a:off x="687344" y="4465683"/>
            <a:ext cx="7085056" cy="1015663"/>
            <a:chOff x="687344" y="4465683"/>
            <a:chExt cx="7085056" cy="1015663"/>
          </a:xfrm>
        </p:grpSpPr>
        <p:sp>
          <p:nvSpPr>
            <p:cNvPr id="17" name="TextBox 16">
              <a:extLst>
                <a:ext uri="{FF2B5EF4-FFF2-40B4-BE49-F238E27FC236}">
                  <a16:creationId xmlns:a16="http://schemas.microsoft.com/office/drawing/2014/main" id="{7BA619D8-A62C-CF75-4D3C-AD7234EAEDBE}"/>
                </a:ext>
              </a:extLst>
            </p:cNvPr>
            <p:cNvSpPr txBox="1"/>
            <p:nvPr/>
          </p:nvSpPr>
          <p:spPr>
            <a:xfrm>
              <a:off x="687344" y="4465683"/>
              <a:ext cx="533347" cy="1015663"/>
            </a:xfrm>
            <a:prstGeom prst="rect">
              <a:avLst/>
            </a:prstGeom>
            <a:noFill/>
          </p:spPr>
          <p:txBody>
            <a:bodyPr wrap="square" rtlCol="0">
              <a:spAutoFit/>
            </a:bodyPr>
            <a:lstStyle/>
            <a:p>
              <a:pPr algn="ctr"/>
              <a:r>
                <a:rPr lang="en-US" sz="6000" dirty="0">
                  <a:solidFill>
                    <a:srgbClr val="C8102E"/>
                  </a:solidFill>
                </a:rPr>
                <a:t>?</a:t>
              </a:r>
              <a:endParaRPr lang="en-ZA" sz="6000" dirty="0">
                <a:solidFill>
                  <a:srgbClr val="C8102E"/>
                </a:solidFill>
              </a:endParaRPr>
            </a:p>
          </p:txBody>
        </p:sp>
        <p:sp>
          <p:nvSpPr>
            <p:cNvPr id="21" name="TextBox 20">
              <a:extLst>
                <a:ext uri="{FF2B5EF4-FFF2-40B4-BE49-F238E27FC236}">
                  <a16:creationId xmlns:a16="http://schemas.microsoft.com/office/drawing/2014/main" id="{AFC2465B-9585-369C-4765-901BBD5E85D8}"/>
                </a:ext>
              </a:extLst>
            </p:cNvPr>
            <p:cNvSpPr txBox="1"/>
            <p:nvPr/>
          </p:nvSpPr>
          <p:spPr>
            <a:xfrm>
              <a:off x="1371600" y="4705290"/>
              <a:ext cx="6400800" cy="400110"/>
            </a:xfrm>
            <a:prstGeom prst="rect">
              <a:avLst/>
            </a:prstGeom>
            <a:noFill/>
          </p:spPr>
          <p:txBody>
            <a:bodyPr wrap="square" rtlCol="0">
              <a:spAutoFit/>
            </a:bodyPr>
            <a:lstStyle/>
            <a:p>
              <a:pPr>
                <a:spcBef>
                  <a:spcPts val="600"/>
                </a:spcBef>
                <a:spcAft>
                  <a:spcPts val="600"/>
                </a:spcAft>
              </a:pPr>
              <a:r>
                <a:rPr lang="en-US" sz="2000" dirty="0"/>
                <a:t>Do you have any questions?</a:t>
              </a:r>
            </a:p>
          </p:txBody>
        </p:sp>
      </p:grpSp>
    </p:spTree>
    <p:extLst>
      <p:ext uri="{BB962C8B-B14F-4D97-AF65-F5344CB8AC3E}">
        <p14:creationId xmlns:p14="http://schemas.microsoft.com/office/powerpoint/2010/main" val="36773780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B3EB1-A6F6-E216-576F-022009BB1D1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6C6DE9AD-F2DF-DCBB-D786-461308B4DA96}"/>
              </a:ext>
            </a:extLst>
          </p:cNvPr>
          <p:cNvSpPr/>
          <p:nvPr/>
        </p:nvSpPr>
        <p:spPr>
          <a:xfrm>
            <a:off x="0" y="5778500"/>
            <a:ext cx="9144000" cy="1079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a:extLst>
              <a:ext uri="{FF2B5EF4-FFF2-40B4-BE49-F238E27FC236}">
                <a16:creationId xmlns:a16="http://schemas.microsoft.com/office/drawing/2014/main" id="{D9D5DA22-B6B8-E916-CA89-130040F2713A}"/>
              </a:ext>
            </a:extLst>
          </p:cNvPr>
          <p:cNvSpPr>
            <a:spLocks noGrp="1"/>
          </p:cNvSpPr>
          <p:nvPr>
            <p:ph type="ctrTitle"/>
          </p:nvPr>
        </p:nvSpPr>
        <p:spPr>
          <a:xfrm>
            <a:off x="179998" y="694071"/>
            <a:ext cx="8784000" cy="1600199"/>
          </a:xfrm>
        </p:spPr>
        <p:txBody>
          <a:bodyPr>
            <a:normAutofit/>
          </a:bodyPr>
          <a:lstStyle/>
          <a:p>
            <a:r>
              <a:rPr lang="en-ZA" sz="5400" dirty="0">
                <a:solidFill>
                  <a:srgbClr val="C8102E"/>
                </a:solidFill>
              </a:rPr>
              <a:t>MACE Excellence Awards </a:t>
            </a:r>
          </a:p>
        </p:txBody>
      </p:sp>
      <p:sp>
        <p:nvSpPr>
          <p:cNvPr id="5" name="Rectangle 4">
            <a:extLst>
              <a:ext uri="{FF2B5EF4-FFF2-40B4-BE49-F238E27FC236}">
                <a16:creationId xmlns:a16="http://schemas.microsoft.com/office/drawing/2014/main" id="{C0C0F647-D776-64DE-F458-0685862FB3D3}"/>
              </a:ext>
            </a:extLst>
          </p:cNvPr>
          <p:cNvSpPr/>
          <p:nvPr/>
        </p:nvSpPr>
        <p:spPr>
          <a:xfrm>
            <a:off x="0" y="0"/>
            <a:ext cx="9144000" cy="252000"/>
          </a:xfrm>
          <a:prstGeom prst="rect">
            <a:avLst/>
          </a:prstGeom>
          <a:solidFill>
            <a:srgbClr val="C810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Rectangle 5">
            <a:extLst>
              <a:ext uri="{FF2B5EF4-FFF2-40B4-BE49-F238E27FC236}">
                <a16:creationId xmlns:a16="http://schemas.microsoft.com/office/drawing/2014/main" id="{D64FBA9A-4185-AAEA-88DF-628C7CB6CED5}"/>
              </a:ext>
            </a:extLst>
          </p:cNvPr>
          <p:cNvSpPr/>
          <p:nvPr/>
        </p:nvSpPr>
        <p:spPr>
          <a:xfrm>
            <a:off x="0" y="6138000"/>
            <a:ext cx="9144000" cy="720000"/>
          </a:xfrm>
          <a:prstGeom prst="rect">
            <a:avLst/>
          </a:prstGeom>
          <a:solidFill>
            <a:srgbClr val="7A9A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7" name="Picture 6">
            <a:extLst>
              <a:ext uri="{FF2B5EF4-FFF2-40B4-BE49-F238E27FC236}">
                <a16:creationId xmlns:a16="http://schemas.microsoft.com/office/drawing/2014/main" id="{AA438BD9-98AF-4F1D-7167-07FD22FADF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3139" y="4261974"/>
            <a:ext cx="3617719" cy="1663700"/>
          </a:xfrm>
          <a:prstGeom prst="rect">
            <a:avLst/>
          </a:prstGeom>
        </p:spPr>
      </p:pic>
      <p:sp>
        <p:nvSpPr>
          <p:cNvPr id="8" name="Rounded Rectangle 7">
            <a:extLst>
              <a:ext uri="{FF2B5EF4-FFF2-40B4-BE49-F238E27FC236}">
                <a16:creationId xmlns:a16="http://schemas.microsoft.com/office/drawing/2014/main" id="{0F638F59-F384-AB1E-FC19-B408C8B3A78C}"/>
              </a:ext>
            </a:extLst>
          </p:cNvPr>
          <p:cNvSpPr/>
          <p:nvPr/>
        </p:nvSpPr>
        <p:spPr>
          <a:xfrm>
            <a:off x="179998" y="694071"/>
            <a:ext cx="8784000" cy="1600200"/>
          </a:xfrm>
          <a:prstGeom prst="roundRect">
            <a:avLst>
              <a:gd name="adj" fmla="val 8056"/>
            </a:avLst>
          </a:prstGeom>
          <a:no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nvGrpSpPr>
          <p:cNvPr id="13" name="Group 12">
            <a:extLst>
              <a:ext uri="{FF2B5EF4-FFF2-40B4-BE49-F238E27FC236}">
                <a16:creationId xmlns:a16="http://schemas.microsoft.com/office/drawing/2014/main" id="{4947B1F1-5144-0FE0-EA9E-B5EF17DAC291}"/>
              </a:ext>
            </a:extLst>
          </p:cNvPr>
          <p:cNvGrpSpPr/>
          <p:nvPr userDrawn="1"/>
        </p:nvGrpSpPr>
        <p:grpSpPr>
          <a:xfrm>
            <a:off x="7238998" y="2117246"/>
            <a:ext cx="1386780" cy="354049"/>
            <a:chOff x="174486" y="5846010"/>
            <a:chExt cx="846054" cy="216000"/>
          </a:xfrm>
        </p:grpSpPr>
        <p:sp>
          <p:nvSpPr>
            <p:cNvPr id="14" name="Oval 13">
              <a:extLst>
                <a:ext uri="{FF2B5EF4-FFF2-40B4-BE49-F238E27FC236}">
                  <a16:creationId xmlns:a16="http://schemas.microsoft.com/office/drawing/2014/main" id="{91EE4649-4507-95FB-38A5-94C9EE6ECE94}"/>
                </a:ext>
              </a:extLst>
            </p:cNvPr>
            <p:cNvSpPr/>
            <p:nvPr userDrawn="1"/>
          </p:nvSpPr>
          <p:spPr>
            <a:xfrm>
              <a:off x="174486"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5" name="Oval 14">
              <a:extLst>
                <a:ext uri="{FF2B5EF4-FFF2-40B4-BE49-F238E27FC236}">
                  <a16:creationId xmlns:a16="http://schemas.microsoft.com/office/drawing/2014/main" id="{A7E09764-240E-0C4E-7B3B-59B395DEB4E0}"/>
                </a:ext>
              </a:extLst>
            </p:cNvPr>
            <p:cNvSpPr/>
            <p:nvPr userDrawn="1"/>
          </p:nvSpPr>
          <p:spPr>
            <a:xfrm>
              <a:off x="48895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6" name="Oval 15">
              <a:extLst>
                <a:ext uri="{FF2B5EF4-FFF2-40B4-BE49-F238E27FC236}">
                  <a16:creationId xmlns:a16="http://schemas.microsoft.com/office/drawing/2014/main" id="{0571854A-5627-8DBE-0ED9-DEB90034C1A9}"/>
                </a:ext>
              </a:extLst>
            </p:cNvPr>
            <p:cNvSpPr/>
            <p:nvPr userDrawn="1"/>
          </p:nvSpPr>
          <p:spPr>
            <a:xfrm>
              <a:off x="804540" y="5846010"/>
              <a:ext cx="216000" cy="216000"/>
            </a:xfrm>
            <a:prstGeom prst="ellipse">
              <a:avLst/>
            </a:prstGeom>
            <a:solidFill>
              <a:schemeClr val="bg1"/>
            </a:solidFill>
            <a:ln w="19050">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cxnSp>
        <p:nvCxnSpPr>
          <p:cNvPr id="10" name="Straight Connector 9">
            <a:extLst>
              <a:ext uri="{FF2B5EF4-FFF2-40B4-BE49-F238E27FC236}">
                <a16:creationId xmlns:a16="http://schemas.microsoft.com/office/drawing/2014/main" id="{83F9C6D3-72DC-6A99-96C8-30A9A1D53ED1}"/>
              </a:ext>
            </a:extLst>
          </p:cNvPr>
          <p:cNvCxnSpPr/>
          <p:nvPr/>
        </p:nvCxnSpPr>
        <p:spPr>
          <a:xfrm>
            <a:off x="0" y="6019800"/>
            <a:ext cx="9144000" cy="0"/>
          </a:xfrm>
          <a:prstGeom prst="line">
            <a:avLst/>
          </a:prstGeom>
          <a:ln w="19050">
            <a:solidFill>
              <a:srgbClr val="C8102E"/>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A421D46-70B6-EB30-0594-C216C8B1B834}"/>
              </a:ext>
            </a:extLst>
          </p:cNvPr>
          <p:cNvSpPr txBox="1"/>
          <p:nvPr/>
        </p:nvSpPr>
        <p:spPr>
          <a:xfrm>
            <a:off x="2763139" y="2746501"/>
            <a:ext cx="5230847" cy="1077218"/>
          </a:xfrm>
          <a:prstGeom prst="rect">
            <a:avLst/>
          </a:prstGeom>
          <a:noFill/>
        </p:spPr>
        <p:txBody>
          <a:bodyPr wrap="square" rtlCol="0">
            <a:spAutoFit/>
          </a:bodyPr>
          <a:lstStyle/>
          <a:p>
            <a:pPr>
              <a:spcBef>
                <a:spcPts val="300"/>
              </a:spcBef>
              <a:spcAft>
                <a:spcPts val="300"/>
              </a:spcAft>
            </a:pPr>
            <a:r>
              <a:rPr lang="en-US" dirty="0"/>
              <a:t>Dr Amanda Hamilton-Attwell</a:t>
            </a:r>
          </a:p>
          <a:p>
            <a:pPr>
              <a:spcBef>
                <a:spcPts val="300"/>
              </a:spcBef>
              <a:spcAft>
                <a:spcPts val="300"/>
              </a:spcAft>
            </a:pPr>
            <a:r>
              <a:rPr lang="en-US" dirty="0"/>
              <a:t>083 654 0565</a:t>
            </a:r>
          </a:p>
          <a:p>
            <a:pPr>
              <a:spcBef>
                <a:spcPts val="300"/>
              </a:spcBef>
              <a:spcAft>
                <a:spcPts val="300"/>
              </a:spcAft>
            </a:pPr>
            <a:r>
              <a:rPr lang="en-US" dirty="0"/>
              <a:t>amanda@businessdna.co.za</a:t>
            </a:r>
            <a:endParaRPr lang="en-ZA" dirty="0"/>
          </a:p>
        </p:txBody>
      </p:sp>
    </p:spTree>
    <p:extLst>
      <p:ext uri="{BB962C8B-B14F-4D97-AF65-F5344CB8AC3E}">
        <p14:creationId xmlns:p14="http://schemas.microsoft.com/office/powerpoint/2010/main" val="3083627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556BC8D-3CB1-4F87-A803-298EC56E2F59}">
  <we:reference id="wa104380526" version="1.2.0.0" store="en-US" storeType="OMEX"/>
  <we:alternateReferences>
    <we:reference id="WA104380526" version="1.2.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4897</TotalTime>
  <Words>3889</Words>
  <Application>Microsoft Office PowerPoint</Application>
  <PresentationFormat>On-screen Show (4:3)</PresentationFormat>
  <Paragraphs>534</Paragraphs>
  <Slides>54</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54</vt:i4>
      </vt:variant>
    </vt:vector>
  </HeadingPairs>
  <TitlesOfParts>
    <vt:vector size="58" baseType="lpstr">
      <vt:lpstr>Arial</vt:lpstr>
      <vt:lpstr>Calibri</vt:lpstr>
      <vt:lpstr>Times New Roman</vt:lpstr>
      <vt:lpstr>Office Theme</vt:lpstr>
      <vt:lpstr>MACE Excellence Awards </vt:lpstr>
      <vt:lpstr>Preparing a winning entry</vt:lpstr>
      <vt:lpstr>Your number 1 resource</vt:lpstr>
      <vt:lpstr>Everything you need to know!</vt:lpstr>
      <vt:lpstr>Why should you submit an entry?</vt:lpstr>
      <vt:lpstr>PowerPoint Presentation</vt:lpstr>
      <vt:lpstr>Awards</vt:lpstr>
      <vt:lpstr>The rules</vt:lpstr>
      <vt:lpstr>The seven-point scale of excellence</vt:lpstr>
      <vt:lpstr>Disqualification</vt:lpstr>
      <vt:lpstr>The weighting of the work plan and the work sample</vt:lpstr>
      <vt:lpstr>Where to enter your project</vt:lpstr>
      <vt:lpstr>PowerPoint Presentation</vt:lpstr>
      <vt:lpstr>Preparing a Campaign entry</vt:lpstr>
      <vt:lpstr>PowerPoint Presentation</vt:lpstr>
      <vt:lpstr>Entrant and campaign detail</vt:lpstr>
      <vt:lpstr>Your work plan</vt:lpstr>
      <vt:lpstr>PowerPoint Presentation</vt:lpstr>
      <vt:lpstr>The background</vt:lpstr>
      <vt:lpstr>PowerPoint Presentation</vt:lpstr>
      <vt:lpstr>The need for the campaign</vt:lpstr>
      <vt:lpstr>The need for the campaign (continued)</vt:lpstr>
      <vt:lpstr>The need for the campaign (continued)</vt:lpstr>
      <vt:lpstr>PowerPoint Presentation</vt:lpstr>
      <vt:lpstr>Your target audience/s</vt:lpstr>
      <vt:lpstr>PowerPoint Presentation</vt:lpstr>
      <vt:lpstr>Goal and objectives</vt:lpstr>
      <vt:lpstr>Goal and objectives</vt:lpstr>
      <vt:lpstr>Goal and objectives</vt:lpstr>
      <vt:lpstr>Goal and objectives (continued)</vt:lpstr>
      <vt:lpstr>Goal and objectives (continued)</vt:lpstr>
      <vt:lpstr>A simple formula to use when you create your objectives</vt:lpstr>
      <vt:lpstr>PowerPoint Presentation</vt:lpstr>
      <vt:lpstr>PowerPoint Presentation</vt:lpstr>
      <vt:lpstr>The strategy</vt:lpstr>
      <vt:lpstr>The strategy (continued)</vt:lpstr>
      <vt:lpstr>The strategy (continued)</vt:lpstr>
      <vt:lpstr>The strategy (continued)</vt:lpstr>
      <vt:lpstr>The strategy (continued)</vt:lpstr>
      <vt:lpstr>PowerPoint Presentation</vt:lpstr>
      <vt:lpstr>Project implementation</vt:lpstr>
      <vt:lpstr>PowerPoint Presentation</vt:lpstr>
      <vt:lpstr>Measurement and evaluation</vt:lpstr>
      <vt:lpstr>Measurement and evaluation </vt:lpstr>
      <vt:lpstr>PowerPoint Presentation</vt:lpstr>
      <vt:lpstr>Alignment with the objectives and the target audience’s characteristics and needs </vt:lpstr>
      <vt:lpstr>Alignment with the objectives and the target audience’s characteristics and needs (continued)</vt:lpstr>
      <vt:lpstr>PowerPoint Presentation</vt:lpstr>
      <vt:lpstr>Creativity of the campaign assets</vt:lpstr>
      <vt:lpstr>PowerPoint Presentation</vt:lpstr>
      <vt:lpstr>Professional execution</vt:lpstr>
      <vt:lpstr>Professional execution</vt:lpstr>
      <vt:lpstr>In conclusion</vt:lpstr>
      <vt:lpstr>MACE Excellence Awards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Arno</dc:creator>
  <cp:lastModifiedBy>Lacea Loader</cp:lastModifiedBy>
  <cp:revision>133</cp:revision>
  <cp:lastPrinted>2023-06-22T07:40:17Z</cp:lastPrinted>
  <dcterms:created xsi:type="dcterms:W3CDTF">2006-08-16T00:00:00Z</dcterms:created>
  <dcterms:modified xsi:type="dcterms:W3CDTF">2026-07-24T11:08:23Z</dcterms:modified>
</cp:coreProperties>
</file>